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Anton Italics" charset="1" panose="00000500000000000000"/>
      <p:regular r:id="rId17"/>
    </p:embeddedFont>
    <p:embeddedFont>
      <p:font typeface="Antonio Light Italics" charset="1" panose="02000303000000000000"/>
      <p:regular r:id="rId18"/>
    </p:embeddedFont>
    <p:embeddedFont>
      <p:font typeface="Poppins" charset="1" panose="00000500000000000000"/>
      <p:regular r:id="rId19"/>
    </p:embeddedFont>
    <p:embeddedFont>
      <p:font typeface="Open Sans" charset="1" panose="020B0606030504020204"/>
      <p:regular r:id="rId20"/>
    </p:embeddedFont>
    <p:embeddedFont>
      <p:font typeface="Poppins Bold" charset="1" panose="000008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jpeg>
</file>

<file path=ppt/media/image12.jpeg>
</file>

<file path=ppt/media/image13.png>
</file>

<file path=ppt/media/image14.svg>
</file>

<file path=ppt/media/image2.svg>
</file>

<file path=ppt/media/image3.jpeg>
</file>

<file path=ppt/media/image4.png>
</file>

<file path=ppt/media/image5.svg>
</file>

<file path=ppt/media/image6.png>
</file>

<file path=ppt/media/image7.sv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6.png" Type="http://schemas.openxmlformats.org/officeDocument/2006/relationships/image"/><Relationship Id="rId7" Target="../media/image7.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jpe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jpe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jpeg" Type="http://schemas.openxmlformats.org/officeDocument/2006/relationships/image"/><Relationship Id="rId3" Target="../media/image13.png" Type="http://schemas.openxmlformats.org/officeDocument/2006/relationships/image"/><Relationship Id="rId4" Target="../media/image14.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5087120" y="8721262"/>
            <a:ext cx="5469835" cy="537038"/>
          </a:xfrm>
          <a:custGeom>
            <a:avLst/>
            <a:gdLst/>
            <a:ahLst/>
            <a:cxnLst/>
            <a:rect r="r" b="b" t="t" l="l"/>
            <a:pathLst>
              <a:path h="537038" w="5469835">
                <a:moveTo>
                  <a:pt x="0" y="0"/>
                </a:moveTo>
                <a:lnTo>
                  <a:pt x="5469835" y="0"/>
                </a:lnTo>
                <a:lnTo>
                  <a:pt x="5469835" y="537038"/>
                </a:lnTo>
                <a:lnTo>
                  <a:pt x="0" y="537038"/>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857829" y="-488457"/>
            <a:ext cx="8852989" cy="11109222"/>
            <a:chOff x="0" y="0"/>
            <a:chExt cx="1028670" cy="1290832"/>
          </a:xfrm>
        </p:grpSpPr>
        <p:sp>
          <p:nvSpPr>
            <p:cNvPr name="Freeform 4" id="4"/>
            <p:cNvSpPr/>
            <p:nvPr/>
          </p:nvSpPr>
          <p:spPr>
            <a:xfrm flipH="false" flipV="false" rot="0">
              <a:off x="0" y="0"/>
              <a:ext cx="1028670" cy="1290832"/>
            </a:xfrm>
            <a:custGeom>
              <a:avLst/>
              <a:gdLst/>
              <a:ahLst/>
              <a:cxnLst/>
              <a:rect r="r" b="b" t="t" l="l"/>
              <a:pathLst>
                <a:path h="1290832" w="1028670">
                  <a:moveTo>
                    <a:pt x="203200" y="0"/>
                  </a:moveTo>
                  <a:lnTo>
                    <a:pt x="1028670" y="0"/>
                  </a:lnTo>
                  <a:lnTo>
                    <a:pt x="825470" y="1290832"/>
                  </a:lnTo>
                  <a:lnTo>
                    <a:pt x="0" y="1290832"/>
                  </a:lnTo>
                  <a:lnTo>
                    <a:pt x="203200" y="0"/>
                  </a:lnTo>
                  <a:close/>
                </a:path>
              </a:pathLst>
            </a:custGeom>
            <a:blipFill>
              <a:blip r:embed="rId4"/>
              <a:stretch>
                <a:fillRect l="0" t="-9805" r="0" b="-9805"/>
              </a:stretch>
            </a:blipFill>
            <a:ln w="257175" cap="sq">
              <a:solidFill>
                <a:srgbClr val="CCFF00"/>
              </a:solidFill>
              <a:prstDash val="solid"/>
              <a:miter/>
            </a:ln>
          </p:spPr>
        </p:sp>
      </p:grpSp>
      <p:grpSp>
        <p:nvGrpSpPr>
          <p:cNvPr name="Group 5" id="5"/>
          <p:cNvGrpSpPr/>
          <p:nvPr/>
        </p:nvGrpSpPr>
        <p:grpSpPr>
          <a:xfrm rot="0">
            <a:off x="-2173309" y="-411111"/>
            <a:ext cx="8852989" cy="11109222"/>
            <a:chOff x="0" y="0"/>
            <a:chExt cx="1028670" cy="1290832"/>
          </a:xfrm>
        </p:grpSpPr>
        <p:sp>
          <p:nvSpPr>
            <p:cNvPr name="Freeform 6" id="6"/>
            <p:cNvSpPr/>
            <p:nvPr/>
          </p:nvSpPr>
          <p:spPr>
            <a:xfrm flipH="false" flipV="false" rot="0">
              <a:off x="0" y="0"/>
              <a:ext cx="1028670" cy="1290832"/>
            </a:xfrm>
            <a:custGeom>
              <a:avLst/>
              <a:gdLst/>
              <a:ahLst/>
              <a:cxnLst/>
              <a:rect r="r" b="b" t="t" l="l"/>
              <a:pathLst>
                <a:path h="1290832" w="1028670">
                  <a:moveTo>
                    <a:pt x="203200" y="0"/>
                  </a:moveTo>
                  <a:lnTo>
                    <a:pt x="1028670" y="0"/>
                  </a:lnTo>
                  <a:lnTo>
                    <a:pt x="825470" y="1290832"/>
                  </a:lnTo>
                  <a:lnTo>
                    <a:pt x="0" y="1290832"/>
                  </a:lnTo>
                  <a:lnTo>
                    <a:pt x="203200" y="0"/>
                  </a:lnTo>
                  <a:close/>
                </a:path>
              </a:pathLst>
            </a:custGeom>
            <a:solidFill>
              <a:srgbClr val="000000">
                <a:alpha val="70980"/>
              </a:srgbClr>
            </a:solidFill>
            <a:ln cap="sq" w="12700">
              <a:solidFill>
                <a:srgbClr val="000000"/>
              </a:solidFill>
              <a:prstDash val="solid"/>
              <a:miter/>
            </a:ln>
          </p:spPr>
        </p:sp>
      </p:grpSp>
      <p:grpSp>
        <p:nvGrpSpPr>
          <p:cNvPr name="Group 7" id="7"/>
          <p:cNvGrpSpPr/>
          <p:nvPr/>
        </p:nvGrpSpPr>
        <p:grpSpPr>
          <a:xfrm rot="0">
            <a:off x="1587601" y="2638428"/>
            <a:ext cx="6578398" cy="5246370"/>
            <a:chOff x="0" y="0"/>
            <a:chExt cx="1019166" cy="812800"/>
          </a:xfrm>
        </p:grpSpPr>
        <p:sp>
          <p:nvSpPr>
            <p:cNvPr name="Freeform 8" id="8"/>
            <p:cNvSpPr/>
            <p:nvPr/>
          </p:nvSpPr>
          <p:spPr>
            <a:xfrm flipH="false" flipV="false" rot="0">
              <a:off x="0" y="0"/>
              <a:ext cx="1019166" cy="812800"/>
            </a:xfrm>
            <a:custGeom>
              <a:avLst/>
              <a:gdLst/>
              <a:ahLst/>
              <a:cxnLst/>
              <a:rect r="r" b="b" t="t" l="l"/>
              <a:pathLst>
                <a:path h="812800" w="1019166">
                  <a:moveTo>
                    <a:pt x="85912" y="0"/>
                  </a:moveTo>
                  <a:lnTo>
                    <a:pt x="933254" y="0"/>
                  </a:lnTo>
                  <a:cubicBezTo>
                    <a:pt x="980702" y="0"/>
                    <a:pt x="1019166" y="38464"/>
                    <a:pt x="1019166" y="85912"/>
                  </a:cubicBezTo>
                  <a:lnTo>
                    <a:pt x="1019166" y="726888"/>
                  </a:lnTo>
                  <a:cubicBezTo>
                    <a:pt x="1019166" y="774336"/>
                    <a:pt x="980702" y="812800"/>
                    <a:pt x="933254" y="812800"/>
                  </a:cubicBezTo>
                  <a:lnTo>
                    <a:pt x="85912" y="812800"/>
                  </a:lnTo>
                  <a:cubicBezTo>
                    <a:pt x="38464" y="812800"/>
                    <a:pt x="0" y="774336"/>
                    <a:pt x="0" y="726888"/>
                  </a:cubicBezTo>
                  <a:lnTo>
                    <a:pt x="0" y="85912"/>
                  </a:lnTo>
                  <a:cubicBezTo>
                    <a:pt x="0" y="38464"/>
                    <a:pt x="38464" y="0"/>
                    <a:pt x="85912" y="0"/>
                  </a:cubicBezTo>
                  <a:close/>
                </a:path>
              </a:pathLst>
            </a:custGeom>
            <a:blipFill>
              <a:blip r:embed="rId4"/>
              <a:stretch>
                <a:fillRect l="0" t="-44100" r="0" b="-44100"/>
              </a:stretch>
            </a:blipFill>
            <a:ln w="238125" cap="rnd">
              <a:gradFill>
                <a:gsLst>
                  <a:gs pos="0">
                    <a:srgbClr val="E2F12F">
                      <a:alpha val="100000"/>
                    </a:srgbClr>
                  </a:gs>
                  <a:gs pos="100000">
                    <a:srgbClr val="BDE405">
                      <a:alpha val="100000"/>
                    </a:srgbClr>
                  </a:gs>
                </a:gsLst>
                <a:lin ang="2700000"/>
              </a:gradFill>
              <a:prstDash val="solid"/>
              <a:round/>
            </a:ln>
          </p:spPr>
        </p:sp>
      </p:grpSp>
      <p:sp>
        <p:nvSpPr>
          <p:cNvPr name="Freeform 9" id="9"/>
          <p:cNvSpPr/>
          <p:nvPr/>
        </p:nvSpPr>
        <p:spPr>
          <a:xfrm flipH="false" flipV="false" rot="0">
            <a:off x="12489213" y="8451550"/>
            <a:ext cx="7315200" cy="1835450"/>
          </a:xfrm>
          <a:custGeom>
            <a:avLst/>
            <a:gdLst/>
            <a:ahLst/>
            <a:cxnLst/>
            <a:rect r="r" b="b" t="t" l="l"/>
            <a:pathLst>
              <a:path h="1835450" w="7315200">
                <a:moveTo>
                  <a:pt x="0" y="0"/>
                </a:moveTo>
                <a:lnTo>
                  <a:pt x="7315200" y="0"/>
                </a:lnTo>
                <a:lnTo>
                  <a:pt x="7315200" y="1835450"/>
                </a:lnTo>
                <a:lnTo>
                  <a:pt x="0" y="183545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4685170" y="2062962"/>
            <a:ext cx="4597314" cy="451373"/>
          </a:xfrm>
          <a:custGeom>
            <a:avLst/>
            <a:gdLst/>
            <a:ahLst/>
            <a:cxnLst/>
            <a:rect r="r" b="b" t="t" l="l"/>
            <a:pathLst>
              <a:path h="451373" w="4597314">
                <a:moveTo>
                  <a:pt x="0" y="0"/>
                </a:moveTo>
                <a:lnTo>
                  <a:pt x="4597314" y="0"/>
                </a:lnTo>
                <a:lnTo>
                  <a:pt x="4597314" y="451373"/>
                </a:lnTo>
                <a:lnTo>
                  <a:pt x="0" y="45137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1" id="11"/>
          <p:cNvSpPr txBox="true"/>
          <p:nvPr/>
        </p:nvSpPr>
        <p:spPr>
          <a:xfrm rot="0">
            <a:off x="8374093" y="3055253"/>
            <a:ext cx="9698806" cy="2139915"/>
          </a:xfrm>
          <a:prstGeom prst="rect">
            <a:avLst/>
          </a:prstGeom>
        </p:spPr>
        <p:txBody>
          <a:bodyPr anchor="t" rtlCol="false" tIns="0" lIns="0" bIns="0" rIns="0">
            <a:spAutoFit/>
          </a:bodyPr>
          <a:lstStyle/>
          <a:p>
            <a:pPr algn="l">
              <a:lnSpc>
                <a:spcPts val="17501"/>
              </a:lnSpc>
              <a:spcBef>
                <a:spcPct val="0"/>
              </a:spcBef>
            </a:pPr>
            <a:r>
              <a:rPr lang="en-US" sz="12501" i="true">
                <a:solidFill>
                  <a:srgbClr val="FFFFFF"/>
                </a:solidFill>
                <a:latin typeface="Anton Italics"/>
                <a:ea typeface="Anton Italics"/>
                <a:cs typeface="Anton Italics"/>
                <a:sym typeface="Anton Italics"/>
              </a:rPr>
              <a:t>CAR DEALERSHIP</a:t>
            </a:r>
          </a:p>
        </p:txBody>
      </p:sp>
      <p:sp>
        <p:nvSpPr>
          <p:cNvPr name="TextBox 12" id="12"/>
          <p:cNvSpPr txBox="true"/>
          <p:nvPr/>
        </p:nvSpPr>
        <p:spPr>
          <a:xfrm rot="0">
            <a:off x="9395145" y="5002042"/>
            <a:ext cx="7847731" cy="2034135"/>
          </a:xfrm>
          <a:prstGeom prst="rect">
            <a:avLst/>
          </a:prstGeom>
        </p:spPr>
        <p:txBody>
          <a:bodyPr anchor="t" rtlCol="false" tIns="0" lIns="0" bIns="0" rIns="0">
            <a:spAutoFit/>
          </a:bodyPr>
          <a:lstStyle/>
          <a:p>
            <a:pPr algn="l">
              <a:lnSpc>
                <a:spcPts val="16693"/>
              </a:lnSpc>
              <a:spcBef>
                <a:spcPct val="0"/>
              </a:spcBef>
            </a:pPr>
            <a:r>
              <a:rPr lang="en-US" sz="11923" i="true">
                <a:solidFill>
                  <a:srgbClr val="FFFFFF"/>
                </a:solidFill>
                <a:latin typeface="Antonio Light Italics"/>
                <a:ea typeface="Antonio Light Italics"/>
                <a:cs typeface="Antonio Light Italics"/>
                <a:sym typeface="Antonio Light Italics"/>
              </a:rPr>
              <a:t>PRESENTATION</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Freeform 2" id="2"/>
          <p:cNvSpPr/>
          <p:nvPr/>
        </p:nvSpPr>
        <p:spPr>
          <a:xfrm flipH="false" flipV="false" rot="0">
            <a:off x="-122189" y="3350003"/>
            <a:ext cx="7520277" cy="464890"/>
          </a:xfrm>
          <a:custGeom>
            <a:avLst/>
            <a:gdLst/>
            <a:ahLst/>
            <a:cxnLst/>
            <a:rect r="r" b="b" t="t" l="l"/>
            <a:pathLst>
              <a:path h="464890" w="7520277">
                <a:moveTo>
                  <a:pt x="0" y="0"/>
                </a:moveTo>
                <a:lnTo>
                  <a:pt x="7520276" y="0"/>
                </a:lnTo>
                <a:lnTo>
                  <a:pt x="7520276" y="464890"/>
                </a:lnTo>
                <a:lnTo>
                  <a:pt x="0" y="46489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079434" y="643650"/>
            <a:ext cx="12638247" cy="1884531"/>
          </a:xfrm>
          <a:prstGeom prst="rect">
            <a:avLst/>
          </a:prstGeom>
        </p:spPr>
        <p:txBody>
          <a:bodyPr anchor="t" rtlCol="false" tIns="0" lIns="0" bIns="0" rIns="0">
            <a:spAutoFit/>
          </a:bodyPr>
          <a:lstStyle/>
          <a:p>
            <a:pPr algn="l">
              <a:lnSpc>
                <a:spcPts val="15303"/>
              </a:lnSpc>
              <a:spcBef>
                <a:spcPct val="0"/>
              </a:spcBef>
            </a:pPr>
            <a:r>
              <a:rPr lang="en-US" sz="10930" i="true">
                <a:solidFill>
                  <a:srgbClr val="FFFFFF"/>
                </a:solidFill>
                <a:latin typeface="Anton Italics"/>
                <a:ea typeface="Anton Italics"/>
                <a:cs typeface="Anton Italics"/>
                <a:sym typeface="Anton Italics"/>
              </a:rPr>
              <a:t>CHALLENGES</a:t>
            </a:r>
          </a:p>
        </p:txBody>
      </p:sp>
      <p:sp>
        <p:nvSpPr>
          <p:cNvPr name="Freeform 4" id="4"/>
          <p:cNvSpPr/>
          <p:nvPr/>
        </p:nvSpPr>
        <p:spPr>
          <a:xfrm flipH="false" flipV="true" rot="0">
            <a:off x="12145559" y="8620227"/>
            <a:ext cx="6498895" cy="638073"/>
          </a:xfrm>
          <a:custGeom>
            <a:avLst/>
            <a:gdLst/>
            <a:ahLst/>
            <a:cxnLst/>
            <a:rect r="r" b="b" t="t" l="l"/>
            <a:pathLst>
              <a:path h="638073" w="6498895">
                <a:moveTo>
                  <a:pt x="0" y="638073"/>
                </a:moveTo>
                <a:lnTo>
                  <a:pt x="6498895" y="638073"/>
                </a:lnTo>
                <a:lnTo>
                  <a:pt x="6498895" y="0"/>
                </a:lnTo>
                <a:lnTo>
                  <a:pt x="0" y="0"/>
                </a:lnTo>
                <a:lnTo>
                  <a:pt x="0" y="638073"/>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5352987" y="1030035"/>
            <a:ext cx="1906313" cy="1816196"/>
          </a:xfrm>
          <a:custGeom>
            <a:avLst/>
            <a:gdLst/>
            <a:ahLst/>
            <a:cxnLst/>
            <a:rect r="r" b="b" t="t" l="l"/>
            <a:pathLst>
              <a:path h="1816196" w="1906313">
                <a:moveTo>
                  <a:pt x="0" y="0"/>
                </a:moveTo>
                <a:lnTo>
                  <a:pt x="1906313" y="0"/>
                </a:lnTo>
                <a:lnTo>
                  <a:pt x="1906313" y="1816196"/>
                </a:lnTo>
                <a:lnTo>
                  <a:pt x="0" y="181619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2543066" y="4272093"/>
            <a:ext cx="13763077" cy="5853445"/>
          </a:xfrm>
          <a:prstGeom prst="rect">
            <a:avLst/>
          </a:prstGeom>
        </p:spPr>
        <p:txBody>
          <a:bodyPr anchor="t" rtlCol="false" tIns="0" lIns="0" bIns="0" rIns="0">
            <a:spAutoFit/>
          </a:bodyPr>
          <a:lstStyle/>
          <a:p>
            <a:pPr algn="ctr" marL="552434" indent="-276217" lvl="1">
              <a:lnSpc>
                <a:spcPts val="3582"/>
              </a:lnSpc>
              <a:buFont typeface="Arial"/>
              <a:buChar char="•"/>
            </a:pPr>
            <a:r>
              <a:rPr lang="en-US" sz="2558">
                <a:solidFill>
                  <a:srgbClr val="FFFFFF"/>
                </a:solidFill>
                <a:latin typeface="Open Sans"/>
                <a:ea typeface="Open Sans"/>
                <a:cs typeface="Open Sans"/>
                <a:sym typeface="Open Sans"/>
              </a:rPr>
              <a:t>Scalability with Inventory Growth: As the dealership expands, the system must efficiently handle larger inventories and more complex operations, which may require database optimizations and more robust data handling.</a:t>
            </a:r>
          </a:p>
          <a:p>
            <a:pPr algn="ctr" marL="552434" indent="-276217" lvl="1">
              <a:lnSpc>
                <a:spcPts val="3582"/>
              </a:lnSpc>
              <a:buFont typeface="Arial"/>
              <a:buChar char="•"/>
            </a:pPr>
            <a:r>
              <a:rPr lang="en-US" sz="2558">
                <a:solidFill>
                  <a:srgbClr val="FFFFFF"/>
                </a:solidFill>
                <a:latin typeface="Open Sans"/>
                <a:ea typeface="Open Sans"/>
                <a:cs typeface="Open Sans"/>
                <a:sym typeface="Open Sans"/>
              </a:rPr>
              <a:t>Managing Complex State Transitions: Ensuring that cars consistently move between states (e.g., available, reserved, sold) without conflicts or errors could become challenging as more features and business rules are added.</a:t>
            </a:r>
          </a:p>
          <a:p>
            <a:pPr algn="ctr" marL="552434" indent="-276217" lvl="1">
              <a:lnSpc>
                <a:spcPts val="3582"/>
              </a:lnSpc>
              <a:buFont typeface="Arial"/>
              <a:buChar char="•"/>
            </a:pPr>
            <a:r>
              <a:rPr lang="en-US" sz="2558">
                <a:solidFill>
                  <a:srgbClr val="FFFFFF"/>
                </a:solidFill>
                <a:latin typeface="Open Sans"/>
                <a:ea typeface="Open Sans"/>
                <a:cs typeface="Open Sans"/>
                <a:sym typeface="Open Sans"/>
              </a:rPr>
              <a:t>Integrating Dynamic Feature Additions: Implementing dynamic car customizations using decorators while avoiding redundancy and maintaining performance may require careful handling as the feature set grows.</a:t>
            </a:r>
          </a:p>
          <a:p>
            <a:pPr algn="ctr" marL="552434" indent="-276217" lvl="1">
              <a:lnSpc>
                <a:spcPts val="3582"/>
              </a:lnSpc>
              <a:buFont typeface="Arial"/>
              <a:buChar char="•"/>
            </a:pPr>
            <a:r>
              <a:rPr lang="en-US" sz="2558">
                <a:solidFill>
                  <a:srgbClr val="FFFFFF"/>
                </a:solidFill>
                <a:latin typeface="Open Sans"/>
                <a:ea typeface="Open Sans"/>
                <a:cs typeface="Open Sans"/>
                <a:sym typeface="Open Sans"/>
              </a:rPr>
              <a:t>Maintaining Code Modularity with Expanding Patterns: Balancing multiple design patterns in a growing codebase without introducing excessive complexity can make updates challenging as new requirements emerge.</a:t>
            </a:r>
          </a:p>
          <a:p>
            <a:pPr algn="ctr">
              <a:lnSpc>
                <a:spcPts val="3582"/>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sp>
        <p:nvSpPr>
          <p:cNvPr name="TextBox 2" id="2"/>
          <p:cNvSpPr txBox="true"/>
          <p:nvPr/>
        </p:nvSpPr>
        <p:spPr>
          <a:xfrm rot="0">
            <a:off x="3075620" y="3187181"/>
            <a:ext cx="8758693" cy="3215229"/>
          </a:xfrm>
          <a:prstGeom prst="rect">
            <a:avLst/>
          </a:prstGeom>
        </p:spPr>
        <p:txBody>
          <a:bodyPr anchor="t" rtlCol="false" tIns="0" lIns="0" bIns="0" rIns="0">
            <a:spAutoFit/>
          </a:bodyPr>
          <a:lstStyle/>
          <a:p>
            <a:pPr algn="ctr">
              <a:lnSpc>
                <a:spcPts val="26246"/>
              </a:lnSpc>
              <a:spcBef>
                <a:spcPct val="0"/>
              </a:spcBef>
            </a:pPr>
            <a:r>
              <a:rPr lang="en-US" sz="18747" i="true">
                <a:solidFill>
                  <a:srgbClr val="FFFFFF"/>
                </a:solidFill>
                <a:latin typeface="Anton Italics"/>
                <a:ea typeface="Anton Italics"/>
                <a:cs typeface="Anton Italics"/>
                <a:sym typeface="Anton Italics"/>
              </a:rPr>
              <a:t>THANK</a:t>
            </a:r>
          </a:p>
        </p:txBody>
      </p:sp>
      <p:sp>
        <p:nvSpPr>
          <p:cNvPr name="TextBox 3" id="3"/>
          <p:cNvSpPr txBox="true"/>
          <p:nvPr/>
        </p:nvSpPr>
        <p:spPr>
          <a:xfrm rot="0">
            <a:off x="9248668" y="3196706"/>
            <a:ext cx="5942492" cy="3205704"/>
          </a:xfrm>
          <a:prstGeom prst="rect">
            <a:avLst/>
          </a:prstGeom>
        </p:spPr>
        <p:txBody>
          <a:bodyPr anchor="t" rtlCol="false" tIns="0" lIns="0" bIns="0" rIns="0">
            <a:spAutoFit/>
          </a:bodyPr>
          <a:lstStyle/>
          <a:p>
            <a:pPr algn="ctr">
              <a:lnSpc>
                <a:spcPts val="26246"/>
              </a:lnSpc>
              <a:spcBef>
                <a:spcPct val="0"/>
              </a:spcBef>
            </a:pPr>
            <a:r>
              <a:rPr lang="en-US" sz="18747" i="true">
                <a:solidFill>
                  <a:srgbClr val="FFFFFF"/>
                </a:solidFill>
                <a:latin typeface="Antonio Light Italics"/>
                <a:ea typeface="Antonio Light Italics"/>
                <a:cs typeface="Antonio Light Italics"/>
                <a:sym typeface="Antonio Light Italics"/>
              </a:rPr>
              <a:t>YOU</a:t>
            </a:r>
          </a:p>
        </p:txBody>
      </p:sp>
      <p:sp>
        <p:nvSpPr>
          <p:cNvPr name="TextBox 4" id="4"/>
          <p:cNvSpPr txBox="true"/>
          <p:nvPr/>
        </p:nvSpPr>
        <p:spPr>
          <a:xfrm rot="0">
            <a:off x="8496029" y="8556803"/>
            <a:ext cx="1274721" cy="451551"/>
          </a:xfrm>
          <a:prstGeom prst="rect">
            <a:avLst/>
          </a:prstGeom>
        </p:spPr>
        <p:txBody>
          <a:bodyPr anchor="t" rtlCol="false" tIns="0" lIns="0" bIns="0" rIns="0">
            <a:spAutoFit/>
          </a:bodyPr>
          <a:lstStyle/>
          <a:p>
            <a:pPr algn="ctr">
              <a:lnSpc>
                <a:spcPts val="3461"/>
              </a:lnSpc>
            </a:pPr>
            <a:r>
              <a:rPr lang="en-US" sz="2472" b="true">
                <a:solidFill>
                  <a:srgbClr val="FFFFFF"/>
                </a:solidFill>
                <a:latin typeface="Poppins Bold"/>
                <a:ea typeface="Poppins Bold"/>
                <a:cs typeface="Poppins Bold"/>
                <a:sym typeface="Poppins Bold"/>
              </a:rPr>
              <a:t>-</a:t>
            </a:r>
          </a:p>
        </p:txBody>
      </p:sp>
      <p:sp>
        <p:nvSpPr>
          <p:cNvPr name="Freeform 5" id="5"/>
          <p:cNvSpPr/>
          <p:nvPr/>
        </p:nvSpPr>
        <p:spPr>
          <a:xfrm flipH="false" flipV="true" rot="0">
            <a:off x="14236252" y="2627372"/>
            <a:ext cx="5577847" cy="547643"/>
          </a:xfrm>
          <a:custGeom>
            <a:avLst/>
            <a:gdLst/>
            <a:ahLst/>
            <a:cxnLst/>
            <a:rect r="r" b="b" t="t" l="l"/>
            <a:pathLst>
              <a:path h="547643" w="5577847">
                <a:moveTo>
                  <a:pt x="0" y="547644"/>
                </a:moveTo>
                <a:lnTo>
                  <a:pt x="5577847" y="547644"/>
                </a:lnTo>
                <a:lnTo>
                  <a:pt x="5577847" y="0"/>
                </a:lnTo>
                <a:lnTo>
                  <a:pt x="0" y="0"/>
                </a:lnTo>
                <a:lnTo>
                  <a:pt x="0" y="547644"/>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3607" y="6169689"/>
            <a:ext cx="1699905" cy="1619546"/>
          </a:xfrm>
          <a:custGeom>
            <a:avLst/>
            <a:gdLst/>
            <a:ahLst/>
            <a:cxnLst/>
            <a:rect r="r" b="b" t="t" l="l"/>
            <a:pathLst>
              <a:path h="1619546" w="1699905">
                <a:moveTo>
                  <a:pt x="0" y="0"/>
                </a:moveTo>
                <a:lnTo>
                  <a:pt x="1699905" y="0"/>
                </a:lnTo>
                <a:lnTo>
                  <a:pt x="1699905" y="1619546"/>
                </a:lnTo>
                <a:lnTo>
                  <a:pt x="0" y="161954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15034325" y="6776525"/>
            <a:ext cx="1617617" cy="405875"/>
          </a:xfrm>
          <a:custGeom>
            <a:avLst/>
            <a:gdLst/>
            <a:ahLst/>
            <a:cxnLst/>
            <a:rect r="r" b="b" t="t" l="l"/>
            <a:pathLst>
              <a:path h="405875" w="1617617">
                <a:moveTo>
                  <a:pt x="0" y="0"/>
                </a:moveTo>
                <a:lnTo>
                  <a:pt x="1617617" y="0"/>
                </a:lnTo>
                <a:lnTo>
                  <a:pt x="1617617" y="405874"/>
                </a:lnTo>
                <a:lnTo>
                  <a:pt x="0" y="40587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2032475" y="2627372"/>
            <a:ext cx="1369895" cy="345898"/>
          </a:xfrm>
          <a:custGeom>
            <a:avLst/>
            <a:gdLst/>
            <a:ahLst/>
            <a:cxnLst/>
            <a:rect r="r" b="b" t="t" l="l"/>
            <a:pathLst>
              <a:path h="345898" w="1369895">
                <a:moveTo>
                  <a:pt x="0" y="0"/>
                </a:moveTo>
                <a:lnTo>
                  <a:pt x="1369895" y="0"/>
                </a:lnTo>
                <a:lnTo>
                  <a:pt x="1369895" y="345899"/>
                </a:lnTo>
                <a:lnTo>
                  <a:pt x="0" y="34589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469598" y="8927780"/>
            <a:ext cx="17616411" cy="593946"/>
            <a:chOff x="0" y="0"/>
            <a:chExt cx="4639713" cy="156430"/>
          </a:xfrm>
        </p:grpSpPr>
        <p:sp>
          <p:nvSpPr>
            <p:cNvPr name="Freeform 3" id="3"/>
            <p:cNvSpPr/>
            <p:nvPr/>
          </p:nvSpPr>
          <p:spPr>
            <a:xfrm flipH="false" flipV="false" rot="0">
              <a:off x="2773" y="0"/>
              <a:ext cx="4634168" cy="156430"/>
            </a:xfrm>
            <a:custGeom>
              <a:avLst/>
              <a:gdLst/>
              <a:ahLst/>
              <a:cxnLst/>
              <a:rect r="r" b="b" t="t" l="l"/>
              <a:pathLst>
                <a:path h="156430" w="4634168">
                  <a:moveTo>
                    <a:pt x="204822" y="0"/>
                  </a:moveTo>
                  <a:lnTo>
                    <a:pt x="4632545" y="0"/>
                  </a:lnTo>
                  <a:cubicBezTo>
                    <a:pt x="4633185" y="0"/>
                    <a:pt x="4633755" y="408"/>
                    <a:pt x="4633961" y="1014"/>
                  </a:cubicBezTo>
                  <a:cubicBezTo>
                    <a:pt x="4634168" y="1620"/>
                    <a:pt x="4633965" y="2290"/>
                    <a:pt x="4633458" y="2681"/>
                  </a:cubicBezTo>
                  <a:lnTo>
                    <a:pt x="4437222" y="153750"/>
                  </a:lnTo>
                  <a:cubicBezTo>
                    <a:pt x="4434964" y="155488"/>
                    <a:pt x="4432195" y="156430"/>
                    <a:pt x="4429345" y="156430"/>
                  </a:cubicBezTo>
                  <a:lnTo>
                    <a:pt x="1622" y="156430"/>
                  </a:lnTo>
                  <a:cubicBezTo>
                    <a:pt x="981" y="156430"/>
                    <a:pt x="412" y="156023"/>
                    <a:pt x="206" y="155417"/>
                  </a:cubicBezTo>
                  <a:cubicBezTo>
                    <a:pt x="0" y="154810"/>
                    <a:pt x="202" y="154140"/>
                    <a:pt x="709" y="153750"/>
                  </a:cubicBezTo>
                  <a:lnTo>
                    <a:pt x="196945" y="2681"/>
                  </a:lnTo>
                  <a:cubicBezTo>
                    <a:pt x="199203" y="943"/>
                    <a:pt x="201972" y="0"/>
                    <a:pt x="204822" y="0"/>
                  </a:cubicBezTo>
                  <a:close/>
                </a:path>
              </a:pathLst>
            </a:custGeom>
            <a:gradFill rotWithShape="true">
              <a:gsLst>
                <a:gs pos="0">
                  <a:srgbClr val="E2F12F">
                    <a:alpha val="100000"/>
                  </a:srgbClr>
                </a:gs>
                <a:gs pos="100000">
                  <a:srgbClr val="BDE405">
                    <a:alpha val="100000"/>
                  </a:srgbClr>
                </a:gs>
              </a:gsLst>
              <a:lin ang="2700000"/>
            </a:gradFill>
          </p:spPr>
        </p:sp>
        <p:sp>
          <p:nvSpPr>
            <p:cNvPr name="TextBox 4" id="4"/>
            <p:cNvSpPr txBox="true"/>
            <p:nvPr/>
          </p:nvSpPr>
          <p:spPr>
            <a:xfrm>
              <a:off x="101600" y="-57150"/>
              <a:ext cx="4436513" cy="213580"/>
            </a:xfrm>
            <a:prstGeom prst="rect">
              <a:avLst/>
            </a:prstGeom>
          </p:spPr>
          <p:txBody>
            <a:bodyPr anchor="ctr" rtlCol="false" tIns="50800" lIns="50800" bIns="50800" rIns="50800"/>
            <a:lstStyle/>
            <a:p>
              <a:pPr algn="ctr">
                <a:lnSpc>
                  <a:spcPts val="2731"/>
                </a:lnSpc>
              </a:pPr>
            </a:p>
          </p:txBody>
        </p:sp>
      </p:grpSp>
      <p:sp>
        <p:nvSpPr>
          <p:cNvPr name="Freeform 5" id="5"/>
          <p:cNvSpPr/>
          <p:nvPr/>
        </p:nvSpPr>
        <p:spPr>
          <a:xfrm flipH="false" flipV="false" rot="0">
            <a:off x="14685170" y="2443851"/>
            <a:ext cx="4597314" cy="451373"/>
          </a:xfrm>
          <a:custGeom>
            <a:avLst/>
            <a:gdLst/>
            <a:ahLst/>
            <a:cxnLst/>
            <a:rect r="r" b="b" t="t" l="l"/>
            <a:pathLst>
              <a:path h="451373" w="4597314">
                <a:moveTo>
                  <a:pt x="0" y="0"/>
                </a:moveTo>
                <a:lnTo>
                  <a:pt x="4597314" y="0"/>
                </a:lnTo>
                <a:lnTo>
                  <a:pt x="4597314" y="451373"/>
                </a:lnTo>
                <a:lnTo>
                  <a:pt x="0" y="45137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122860" y="3402479"/>
            <a:ext cx="4597314" cy="451373"/>
          </a:xfrm>
          <a:custGeom>
            <a:avLst/>
            <a:gdLst/>
            <a:ahLst/>
            <a:cxnLst/>
            <a:rect r="r" b="b" t="t" l="l"/>
            <a:pathLst>
              <a:path h="451373" w="4597314">
                <a:moveTo>
                  <a:pt x="0" y="0"/>
                </a:moveTo>
                <a:lnTo>
                  <a:pt x="4597315" y="0"/>
                </a:lnTo>
                <a:lnTo>
                  <a:pt x="4597315" y="451372"/>
                </a:lnTo>
                <a:lnTo>
                  <a:pt x="0" y="45137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287571" y="6559308"/>
            <a:ext cx="1316271" cy="1254047"/>
          </a:xfrm>
          <a:custGeom>
            <a:avLst/>
            <a:gdLst/>
            <a:ahLst/>
            <a:cxnLst/>
            <a:rect r="r" b="b" t="t" l="l"/>
            <a:pathLst>
              <a:path h="1254047" w="1316271">
                <a:moveTo>
                  <a:pt x="0" y="0"/>
                </a:moveTo>
                <a:lnTo>
                  <a:pt x="1316271" y="0"/>
                </a:lnTo>
                <a:lnTo>
                  <a:pt x="1316271" y="1254047"/>
                </a:lnTo>
                <a:lnTo>
                  <a:pt x="0" y="12540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8" id="8"/>
          <p:cNvSpPr txBox="true"/>
          <p:nvPr/>
        </p:nvSpPr>
        <p:spPr>
          <a:xfrm rot="0">
            <a:off x="2484237" y="2439747"/>
            <a:ext cx="13319526" cy="2865515"/>
          </a:xfrm>
          <a:prstGeom prst="rect">
            <a:avLst/>
          </a:prstGeom>
        </p:spPr>
        <p:txBody>
          <a:bodyPr anchor="t" rtlCol="false" tIns="0" lIns="0" bIns="0" rIns="0">
            <a:spAutoFit/>
          </a:bodyPr>
          <a:lstStyle/>
          <a:p>
            <a:pPr algn="ctr">
              <a:lnSpc>
                <a:spcPts val="23468"/>
              </a:lnSpc>
              <a:spcBef>
                <a:spcPct val="0"/>
              </a:spcBef>
            </a:pPr>
            <a:r>
              <a:rPr lang="en-US" sz="16762" i="true">
                <a:solidFill>
                  <a:srgbClr val="FFFFFF"/>
                </a:solidFill>
                <a:latin typeface="Anton Italics"/>
                <a:ea typeface="Anton Italics"/>
                <a:cs typeface="Anton Italics"/>
                <a:sym typeface="Anton Italics"/>
              </a:rPr>
              <a:t>ABOUT PROJECT</a:t>
            </a:r>
          </a:p>
        </p:txBody>
      </p:sp>
      <p:sp>
        <p:nvSpPr>
          <p:cNvPr name="TextBox 9" id="9"/>
          <p:cNvSpPr txBox="true"/>
          <p:nvPr/>
        </p:nvSpPr>
        <p:spPr>
          <a:xfrm rot="0">
            <a:off x="4144715" y="5669691"/>
            <a:ext cx="9888569" cy="2750786"/>
          </a:xfrm>
          <a:prstGeom prst="rect">
            <a:avLst/>
          </a:prstGeom>
        </p:spPr>
        <p:txBody>
          <a:bodyPr anchor="t" rtlCol="false" tIns="0" lIns="0" bIns="0" rIns="0">
            <a:spAutoFit/>
          </a:bodyPr>
          <a:lstStyle/>
          <a:p>
            <a:pPr algn="ctr" marL="0" indent="0" lvl="0">
              <a:lnSpc>
                <a:spcPts val="2731"/>
              </a:lnSpc>
              <a:spcBef>
                <a:spcPct val="0"/>
              </a:spcBef>
            </a:pPr>
            <a:r>
              <a:rPr lang="en-US" sz="1951">
                <a:solidFill>
                  <a:srgbClr val="FFFFFF"/>
                </a:solidFill>
                <a:latin typeface="Poppins"/>
                <a:ea typeface="Poppins"/>
                <a:cs typeface="Poppins"/>
                <a:sym typeface="Poppins"/>
              </a:rPr>
              <a:t>The Car Dealership Management System is a Java-based software solution that streamlines car inventory, reservations, and sales operations while applying multiple design patterns to enhance code modularity and maintainability. It features MVC architecture for organized data flow, and includes Singleton, Factory, Decorator, Facade, Observer, and State patterns to manage car features, notifications, and status changes efficiently. With this system, dealership staff can easily manage car orders and client notifications, making the dealership's operations smoother and more flexible.</a:t>
            </a:r>
          </a:p>
        </p:txBody>
      </p:sp>
      <p:sp>
        <p:nvSpPr>
          <p:cNvPr name="Freeform 10" id="10"/>
          <p:cNvSpPr/>
          <p:nvPr/>
        </p:nvSpPr>
        <p:spPr>
          <a:xfrm flipH="false" flipV="false" rot="0">
            <a:off x="17259300" y="5305261"/>
            <a:ext cx="1316271" cy="1254047"/>
          </a:xfrm>
          <a:custGeom>
            <a:avLst/>
            <a:gdLst/>
            <a:ahLst/>
            <a:cxnLst/>
            <a:rect r="r" b="b" t="t" l="l"/>
            <a:pathLst>
              <a:path h="1254047" w="1316271">
                <a:moveTo>
                  <a:pt x="0" y="0"/>
                </a:moveTo>
                <a:lnTo>
                  <a:pt x="1316271" y="0"/>
                </a:lnTo>
                <a:lnTo>
                  <a:pt x="1316271" y="1254047"/>
                </a:lnTo>
                <a:lnTo>
                  <a:pt x="0" y="125404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2117944" y="8630983"/>
            <a:ext cx="17518782" cy="627317"/>
            <a:chOff x="0" y="0"/>
            <a:chExt cx="4122173" cy="147608"/>
          </a:xfrm>
        </p:grpSpPr>
        <p:sp>
          <p:nvSpPr>
            <p:cNvPr name="Freeform 3" id="3"/>
            <p:cNvSpPr/>
            <p:nvPr/>
          </p:nvSpPr>
          <p:spPr>
            <a:xfrm flipH="false" flipV="false" rot="0">
              <a:off x="2862" y="0"/>
              <a:ext cx="4116449" cy="147608"/>
            </a:xfrm>
            <a:custGeom>
              <a:avLst/>
              <a:gdLst/>
              <a:ahLst/>
              <a:cxnLst/>
              <a:rect r="r" b="b" t="t" l="l"/>
              <a:pathLst>
                <a:path h="147608" w="4116449">
                  <a:moveTo>
                    <a:pt x="3911691" y="0"/>
                  </a:moveTo>
                  <a:lnTo>
                    <a:pt x="1557" y="0"/>
                  </a:lnTo>
                  <a:cubicBezTo>
                    <a:pt x="935" y="0"/>
                    <a:pt x="384" y="401"/>
                    <a:pt x="192" y="992"/>
                  </a:cubicBezTo>
                  <a:cubicBezTo>
                    <a:pt x="0" y="1584"/>
                    <a:pt x="210" y="2232"/>
                    <a:pt x="713" y="2597"/>
                  </a:cubicBezTo>
                  <a:lnTo>
                    <a:pt x="196763" y="145011"/>
                  </a:lnTo>
                  <a:cubicBezTo>
                    <a:pt x="199086" y="146699"/>
                    <a:pt x="201885" y="147608"/>
                    <a:pt x="204757" y="147608"/>
                  </a:cubicBezTo>
                  <a:lnTo>
                    <a:pt x="4114891" y="147608"/>
                  </a:lnTo>
                  <a:cubicBezTo>
                    <a:pt x="4115513" y="147608"/>
                    <a:pt x="4116064" y="147207"/>
                    <a:pt x="4116257" y="146616"/>
                  </a:cubicBezTo>
                  <a:cubicBezTo>
                    <a:pt x="4116449" y="146024"/>
                    <a:pt x="4116238" y="145376"/>
                    <a:pt x="4115735" y="145011"/>
                  </a:cubicBezTo>
                  <a:lnTo>
                    <a:pt x="3919686" y="2597"/>
                  </a:lnTo>
                  <a:cubicBezTo>
                    <a:pt x="3917362" y="909"/>
                    <a:pt x="3914564" y="0"/>
                    <a:pt x="3911691" y="0"/>
                  </a:cubicBezTo>
                  <a:close/>
                </a:path>
              </a:pathLst>
            </a:custGeom>
            <a:gradFill rotWithShape="true">
              <a:gsLst>
                <a:gs pos="0">
                  <a:srgbClr val="E2F12F">
                    <a:alpha val="100000"/>
                  </a:srgbClr>
                </a:gs>
                <a:gs pos="100000">
                  <a:srgbClr val="BDE405">
                    <a:alpha val="100000"/>
                  </a:srgbClr>
                </a:gs>
              </a:gsLst>
              <a:lin ang="2700000"/>
            </a:gradFill>
            <a:ln cap="sq">
              <a:noFill/>
              <a:prstDash val="solid"/>
              <a:miter/>
            </a:ln>
          </p:spPr>
        </p:sp>
        <p:sp>
          <p:nvSpPr>
            <p:cNvPr name="TextBox 4" id="4"/>
            <p:cNvSpPr txBox="true"/>
            <p:nvPr/>
          </p:nvSpPr>
          <p:spPr>
            <a:xfrm>
              <a:off x="101600" y="-57150"/>
              <a:ext cx="3918973" cy="204758"/>
            </a:xfrm>
            <a:prstGeom prst="rect">
              <a:avLst/>
            </a:prstGeom>
          </p:spPr>
          <p:txBody>
            <a:bodyPr anchor="ctr" rtlCol="false" tIns="50800" lIns="50800" bIns="50800" rIns="50800"/>
            <a:lstStyle/>
            <a:p>
              <a:pPr algn="ctr">
                <a:lnSpc>
                  <a:spcPts val="2731"/>
                </a:lnSpc>
              </a:pPr>
            </a:p>
          </p:txBody>
        </p:sp>
      </p:grpSp>
      <p:sp>
        <p:nvSpPr>
          <p:cNvPr name="TextBox 5" id="5"/>
          <p:cNvSpPr txBox="true"/>
          <p:nvPr/>
        </p:nvSpPr>
        <p:spPr>
          <a:xfrm rot="0">
            <a:off x="1801098" y="433497"/>
            <a:ext cx="3663481" cy="2514059"/>
          </a:xfrm>
          <a:prstGeom prst="rect">
            <a:avLst/>
          </a:prstGeom>
        </p:spPr>
        <p:txBody>
          <a:bodyPr anchor="t" rtlCol="false" tIns="0" lIns="0" bIns="0" rIns="0">
            <a:spAutoFit/>
          </a:bodyPr>
          <a:lstStyle/>
          <a:p>
            <a:pPr algn="l">
              <a:lnSpc>
                <a:spcPts val="20539"/>
              </a:lnSpc>
              <a:spcBef>
                <a:spcPct val="0"/>
              </a:spcBef>
            </a:pPr>
            <a:r>
              <a:rPr lang="en-US" sz="14671" i="true">
                <a:solidFill>
                  <a:srgbClr val="FFFFFF"/>
                </a:solidFill>
                <a:latin typeface="Anton Italics"/>
                <a:ea typeface="Anton Italics"/>
                <a:cs typeface="Anton Italics"/>
                <a:sym typeface="Anton Italics"/>
              </a:rPr>
              <a:t>OUR</a:t>
            </a:r>
          </a:p>
        </p:txBody>
      </p:sp>
      <p:sp>
        <p:nvSpPr>
          <p:cNvPr name="TextBox 6" id="6"/>
          <p:cNvSpPr txBox="true"/>
          <p:nvPr/>
        </p:nvSpPr>
        <p:spPr>
          <a:xfrm rot="0">
            <a:off x="4810625" y="433497"/>
            <a:ext cx="5933279" cy="2514059"/>
          </a:xfrm>
          <a:prstGeom prst="rect">
            <a:avLst/>
          </a:prstGeom>
        </p:spPr>
        <p:txBody>
          <a:bodyPr anchor="t" rtlCol="false" tIns="0" lIns="0" bIns="0" rIns="0">
            <a:spAutoFit/>
          </a:bodyPr>
          <a:lstStyle/>
          <a:p>
            <a:pPr algn="l">
              <a:lnSpc>
                <a:spcPts val="20539"/>
              </a:lnSpc>
              <a:spcBef>
                <a:spcPct val="0"/>
              </a:spcBef>
            </a:pPr>
            <a:r>
              <a:rPr lang="en-US" sz="14671" i="true">
                <a:solidFill>
                  <a:srgbClr val="FFFFFF"/>
                </a:solidFill>
                <a:latin typeface="Antonio Light Italics"/>
                <a:ea typeface="Antonio Light Italics"/>
                <a:cs typeface="Antonio Light Italics"/>
                <a:sym typeface="Antonio Light Italics"/>
              </a:rPr>
              <a:t>GOALS</a:t>
            </a:r>
          </a:p>
        </p:txBody>
      </p:sp>
      <p:sp>
        <p:nvSpPr>
          <p:cNvPr name="Freeform 7" id="7"/>
          <p:cNvSpPr/>
          <p:nvPr/>
        </p:nvSpPr>
        <p:spPr>
          <a:xfrm flipH="false" flipV="false" rot="0">
            <a:off x="17259300" y="5453975"/>
            <a:ext cx="1316271" cy="1254047"/>
          </a:xfrm>
          <a:custGeom>
            <a:avLst/>
            <a:gdLst/>
            <a:ahLst/>
            <a:cxnLst/>
            <a:rect r="r" b="b" t="t" l="l"/>
            <a:pathLst>
              <a:path h="1254047" w="1316271">
                <a:moveTo>
                  <a:pt x="0" y="0"/>
                </a:moveTo>
                <a:lnTo>
                  <a:pt x="1316271" y="0"/>
                </a:lnTo>
                <a:lnTo>
                  <a:pt x="1316271" y="1254046"/>
                </a:lnTo>
                <a:lnTo>
                  <a:pt x="0" y="125404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12076676" y="2628519"/>
            <a:ext cx="6498895" cy="638073"/>
          </a:xfrm>
          <a:custGeom>
            <a:avLst/>
            <a:gdLst/>
            <a:ahLst/>
            <a:cxnLst/>
            <a:rect r="r" b="b" t="t" l="l"/>
            <a:pathLst>
              <a:path h="638073" w="6498895">
                <a:moveTo>
                  <a:pt x="0" y="0"/>
                </a:moveTo>
                <a:lnTo>
                  <a:pt x="6498895" y="0"/>
                </a:lnTo>
                <a:lnTo>
                  <a:pt x="6498895" y="638074"/>
                </a:lnTo>
                <a:lnTo>
                  <a:pt x="0" y="63807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9" id="9"/>
          <p:cNvSpPr txBox="true"/>
          <p:nvPr/>
        </p:nvSpPr>
        <p:spPr>
          <a:xfrm rot="0">
            <a:off x="3804304" y="4322046"/>
            <a:ext cx="11956592" cy="3470279"/>
          </a:xfrm>
          <a:prstGeom prst="rect">
            <a:avLst/>
          </a:prstGeom>
        </p:spPr>
        <p:txBody>
          <a:bodyPr anchor="t" rtlCol="false" tIns="0" lIns="0" bIns="0" rIns="0">
            <a:spAutoFit/>
          </a:bodyPr>
          <a:lstStyle/>
          <a:p>
            <a:pPr algn="ctr" marL="479925" indent="-239962" lvl="1">
              <a:lnSpc>
                <a:spcPts val="3112"/>
              </a:lnSpc>
              <a:buFont typeface="Arial"/>
              <a:buChar char="•"/>
            </a:pPr>
            <a:r>
              <a:rPr lang="en-US" sz="2222">
                <a:solidFill>
                  <a:srgbClr val="FFFFFF"/>
                </a:solidFill>
                <a:latin typeface="Open Sans"/>
                <a:ea typeface="Open Sans"/>
                <a:cs typeface="Open Sans"/>
                <a:sym typeface="Open Sans"/>
              </a:rPr>
              <a:t>Efficient Inventory Management: Provide a streamlined interface for managing car inventory, including tracking available, reserved, and sold vehicles.</a:t>
            </a:r>
          </a:p>
          <a:p>
            <a:pPr algn="ctr" marL="479925" indent="-239962" lvl="1">
              <a:lnSpc>
                <a:spcPts val="3112"/>
              </a:lnSpc>
              <a:buFont typeface="Arial"/>
              <a:buChar char="•"/>
            </a:pPr>
            <a:r>
              <a:rPr lang="en-US" sz="2222">
                <a:solidFill>
                  <a:srgbClr val="FFFFFF"/>
                </a:solidFill>
                <a:latin typeface="Open Sans"/>
                <a:ea typeface="Open Sans"/>
                <a:cs typeface="Open Sans"/>
                <a:sym typeface="Open Sans"/>
              </a:rPr>
              <a:t>Enhanced Modularity: Apply design patterns to create a modular and scalable system, making it easy to add new features or car models without overhauling the code.</a:t>
            </a:r>
          </a:p>
          <a:p>
            <a:pPr algn="ctr" marL="479925" indent="-239962" lvl="1">
              <a:lnSpc>
                <a:spcPts val="3112"/>
              </a:lnSpc>
              <a:buFont typeface="Arial"/>
              <a:buChar char="•"/>
            </a:pPr>
            <a:r>
              <a:rPr lang="en-US" sz="2222">
                <a:solidFill>
                  <a:srgbClr val="FFFFFF"/>
                </a:solidFill>
                <a:latin typeface="Open Sans"/>
                <a:ea typeface="Open Sans"/>
                <a:cs typeface="Open Sans"/>
                <a:sym typeface="Open Sans"/>
              </a:rPr>
              <a:t>Automated Client Notifications: Keep clients informed about new arrivals or availability changes automatically, ensuring better customer engagement.</a:t>
            </a:r>
          </a:p>
          <a:p>
            <a:pPr algn="ctr" marL="479925" indent="-239962" lvl="1">
              <a:lnSpc>
                <a:spcPts val="3112"/>
              </a:lnSpc>
              <a:buFont typeface="Arial"/>
              <a:buChar char="•"/>
            </a:pPr>
            <a:r>
              <a:rPr lang="en-US" sz="2222">
                <a:solidFill>
                  <a:srgbClr val="FFFFFF"/>
                </a:solidFill>
                <a:latin typeface="Open Sans"/>
                <a:ea typeface="Open Sans"/>
                <a:cs typeface="Open Sans"/>
                <a:sym typeface="Open Sans"/>
              </a:rPr>
              <a:t>User-Friendly Interface: Offer a simplified, intuitive interface to facilitate quick access to car management features for dealership staff.</a:t>
            </a:r>
          </a:p>
          <a:p>
            <a:pPr algn="ctr">
              <a:lnSpc>
                <a:spcPts val="2837"/>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170178" y="6166464"/>
            <a:ext cx="10314178" cy="2825685"/>
            <a:chOff x="0" y="0"/>
            <a:chExt cx="2716491" cy="744213"/>
          </a:xfrm>
        </p:grpSpPr>
        <p:sp>
          <p:nvSpPr>
            <p:cNvPr name="Freeform 3" id="3"/>
            <p:cNvSpPr/>
            <p:nvPr/>
          </p:nvSpPr>
          <p:spPr>
            <a:xfrm flipH="false" flipV="false" rot="0">
              <a:off x="1507" y="0"/>
              <a:ext cx="2713478" cy="744213"/>
            </a:xfrm>
            <a:custGeom>
              <a:avLst/>
              <a:gdLst/>
              <a:ahLst/>
              <a:cxnLst/>
              <a:rect r="r" b="b" t="t" l="l"/>
              <a:pathLst>
                <a:path h="744213" w="2713478">
                  <a:moveTo>
                    <a:pt x="209199" y="0"/>
                  </a:moveTo>
                  <a:lnTo>
                    <a:pt x="2707478" y="0"/>
                  </a:lnTo>
                  <a:cubicBezTo>
                    <a:pt x="2709265" y="0"/>
                    <a:pt x="2710949" y="833"/>
                    <a:pt x="2712034" y="2253"/>
                  </a:cubicBezTo>
                  <a:cubicBezTo>
                    <a:pt x="2713118" y="3673"/>
                    <a:pt x="2713478" y="5518"/>
                    <a:pt x="2713007" y="7241"/>
                  </a:cubicBezTo>
                  <a:lnTo>
                    <a:pt x="2513761" y="736972"/>
                  </a:lnTo>
                  <a:cubicBezTo>
                    <a:pt x="2512594" y="741248"/>
                    <a:pt x="2508710" y="744213"/>
                    <a:pt x="2504278" y="744213"/>
                  </a:cubicBezTo>
                  <a:lnTo>
                    <a:pt x="5999" y="744213"/>
                  </a:lnTo>
                  <a:cubicBezTo>
                    <a:pt x="4212" y="744213"/>
                    <a:pt x="2528" y="743380"/>
                    <a:pt x="1444" y="741960"/>
                  </a:cubicBezTo>
                  <a:cubicBezTo>
                    <a:pt x="360" y="740540"/>
                    <a:pt x="0" y="738696"/>
                    <a:pt x="470" y="736972"/>
                  </a:cubicBezTo>
                  <a:lnTo>
                    <a:pt x="199716" y="7241"/>
                  </a:lnTo>
                  <a:cubicBezTo>
                    <a:pt x="200883" y="2966"/>
                    <a:pt x="204767" y="0"/>
                    <a:pt x="209199" y="0"/>
                  </a:cubicBezTo>
                  <a:close/>
                </a:path>
              </a:pathLst>
            </a:custGeom>
            <a:gradFill rotWithShape="true">
              <a:gsLst>
                <a:gs pos="0">
                  <a:srgbClr val="E2F12F">
                    <a:alpha val="100000"/>
                  </a:srgbClr>
                </a:gs>
                <a:gs pos="100000">
                  <a:srgbClr val="BDE405">
                    <a:alpha val="100000"/>
                  </a:srgbClr>
                </a:gs>
              </a:gsLst>
              <a:lin ang="2700000"/>
            </a:gradFill>
          </p:spPr>
        </p:sp>
        <p:sp>
          <p:nvSpPr>
            <p:cNvPr name="TextBox 4" id="4"/>
            <p:cNvSpPr txBox="true"/>
            <p:nvPr/>
          </p:nvSpPr>
          <p:spPr>
            <a:xfrm>
              <a:off x="101600" y="-57150"/>
              <a:ext cx="2513291" cy="801363"/>
            </a:xfrm>
            <a:prstGeom prst="rect">
              <a:avLst/>
            </a:prstGeom>
          </p:spPr>
          <p:txBody>
            <a:bodyPr anchor="ctr" rtlCol="false" tIns="50800" lIns="50800" bIns="50800" rIns="50800"/>
            <a:lstStyle/>
            <a:p>
              <a:pPr algn="ctr">
                <a:lnSpc>
                  <a:spcPts val="2731"/>
                </a:lnSpc>
              </a:pPr>
            </a:p>
          </p:txBody>
        </p:sp>
      </p:grpSp>
      <p:sp>
        <p:nvSpPr>
          <p:cNvPr name="Freeform 5" id="5"/>
          <p:cNvSpPr/>
          <p:nvPr/>
        </p:nvSpPr>
        <p:spPr>
          <a:xfrm flipH="false" flipV="false" rot="0">
            <a:off x="7326136" y="1925231"/>
            <a:ext cx="1547560" cy="1474403"/>
          </a:xfrm>
          <a:custGeom>
            <a:avLst/>
            <a:gdLst/>
            <a:ahLst/>
            <a:cxnLst/>
            <a:rect r="r" b="b" t="t" l="l"/>
            <a:pathLst>
              <a:path h="1474403" w="1547560">
                <a:moveTo>
                  <a:pt x="0" y="0"/>
                </a:moveTo>
                <a:lnTo>
                  <a:pt x="1547561" y="0"/>
                </a:lnTo>
                <a:lnTo>
                  <a:pt x="1547561" y="1474403"/>
                </a:lnTo>
                <a:lnTo>
                  <a:pt x="0" y="14744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496298" y="2332937"/>
            <a:ext cx="6212440" cy="5246370"/>
            <a:chOff x="0" y="0"/>
            <a:chExt cx="962470" cy="812800"/>
          </a:xfrm>
        </p:grpSpPr>
        <p:sp>
          <p:nvSpPr>
            <p:cNvPr name="Freeform 7" id="7"/>
            <p:cNvSpPr/>
            <p:nvPr/>
          </p:nvSpPr>
          <p:spPr>
            <a:xfrm flipH="false" flipV="false" rot="0">
              <a:off x="0" y="0"/>
              <a:ext cx="962470" cy="812800"/>
            </a:xfrm>
            <a:custGeom>
              <a:avLst/>
              <a:gdLst/>
              <a:ahLst/>
              <a:cxnLst/>
              <a:rect r="r" b="b" t="t" l="l"/>
              <a:pathLst>
                <a:path h="812800" w="962470">
                  <a:moveTo>
                    <a:pt x="90972" y="0"/>
                  </a:moveTo>
                  <a:lnTo>
                    <a:pt x="871497" y="0"/>
                  </a:lnTo>
                  <a:cubicBezTo>
                    <a:pt x="921740" y="0"/>
                    <a:pt x="962470" y="40730"/>
                    <a:pt x="962470" y="90972"/>
                  </a:cubicBezTo>
                  <a:lnTo>
                    <a:pt x="962470" y="721828"/>
                  </a:lnTo>
                  <a:cubicBezTo>
                    <a:pt x="962470" y="772070"/>
                    <a:pt x="921740" y="812800"/>
                    <a:pt x="871497" y="812800"/>
                  </a:cubicBezTo>
                  <a:lnTo>
                    <a:pt x="90972" y="812800"/>
                  </a:lnTo>
                  <a:cubicBezTo>
                    <a:pt x="40730" y="812800"/>
                    <a:pt x="0" y="772070"/>
                    <a:pt x="0" y="721828"/>
                  </a:cubicBezTo>
                  <a:lnTo>
                    <a:pt x="0" y="90972"/>
                  </a:lnTo>
                  <a:cubicBezTo>
                    <a:pt x="0" y="40730"/>
                    <a:pt x="40730" y="0"/>
                    <a:pt x="90972" y="0"/>
                  </a:cubicBezTo>
                  <a:close/>
                </a:path>
              </a:pathLst>
            </a:custGeom>
            <a:blipFill>
              <a:blip r:embed="rId4"/>
              <a:stretch>
                <a:fillRect l="-13376" t="0" r="-13376" b="0"/>
              </a:stretch>
            </a:blipFill>
            <a:ln w="238125" cap="rnd">
              <a:gradFill>
                <a:gsLst>
                  <a:gs pos="0">
                    <a:srgbClr val="E2F12F">
                      <a:alpha val="100000"/>
                    </a:srgbClr>
                  </a:gs>
                  <a:gs pos="100000">
                    <a:srgbClr val="BDE405">
                      <a:alpha val="100000"/>
                    </a:srgbClr>
                  </a:gs>
                </a:gsLst>
                <a:lin ang="2700000"/>
              </a:gradFill>
              <a:prstDash val="solid"/>
              <a:round/>
            </a:ln>
          </p:spPr>
        </p:sp>
      </p:grpSp>
      <p:sp>
        <p:nvSpPr>
          <p:cNvPr name="Freeform 8" id="8"/>
          <p:cNvSpPr/>
          <p:nvPr/>
        </p:nvSpPr>
        <p:spPr>
          <a:xfrm flipH="false" flipV="false" rot="5400000">
            <a:off x="15186329" y="8320088"/>
            <a:ext cx="4597314" cy="451373"/>
          </a:xfrm>
          <a:custGeom>
            <a:avLst/>
            <a:gdLst/>
            <a:ahLst/>
            <a:cxnLst/>
            <a:rect r="r" b="b" t="t" l="l"/>
            <a:pathLst>
              <a:path h="451373" w="4597314">
                <a:moveTo>
                  <a:pt x="0" y="0"/>
                </a:moveTo>
                <a:lnTo>
                  <a:pt x="4597315" y="0"/>
                </a:lnTo>
                <a:lnTo>
                  <a:pt x="4597315" y="451373"/>
                </a:lnTo>
                <a:lnTo>
                  <a:pt x="0" y="45137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9290327" y="9113926"/>
            <a:ext cx="1369895" cy="345898"/>
          </a:xfrm>
          <a:custGeom>
            <a:avLst/>
            <a:gdLst/>
            <a:ahLst/>
            <a:cxnLst/>
            <a:rect r="r" b="b" t="t" l="l"/>
            <a:pathLst>
              <a:path h="345898" w="1369895">
                <a:moveTo>
                  <a:pt x="0" y="0"/>
                </a:moveTo>
                <a:lnTo>
                  <a:pt x="1369895" y="0"/>
                </a:lnTo>
                <a:lnTo>
                  <a:pt x="1369895" y="345898"/>
                </a:lnTo>
                <a:lnTo>
                  <a:pt x="0" y="34589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10482936" y="2247212"/>
            <a:ext cx="7471994" cy="1845061"/>
          </a:xfrm>
          <a:prstGeom prst="rect">
            <a:avLst/>
          </a:prstGeom>
        </p:spPr>
        <p:txBody>
          <a:bodyPr anchor="t" rtlCol="false" tIns="0" lIns="0" bIns="0" rIns="0">
            <a:spAutoFit/>
          </a:bodyPr>
          <a:lstStyle/>
          <a:p>
            <a:pPr algn="l">
              <a:lnSpc>
                <a:spcPts val="15163"/>
              </a:lnSpc>
              <a:spcBef>
                <a:spcPct val="0"/>
              </a:spcBef>
            </a:pPr>
            <a:r>
              <a:rPr lang="en-US" sz="10830" i="true">
                <a:solidFill>
                  <a:srgbClr val="FFFFFF"/>
                </a:solidFill>
                <a:latin typeface="Anton Italics"/>
                <a:ea typeface="Anton Italics"/>
                <a:cs typeface="Anton Italics"/>
                <a:sym typeface="Anton Italics"/>
              </a:rPr>
              <a:t>WHY WE NEED</a:t>
            </a:r>
          </a:p>
        </p:txBody>
      </p:sp>
      <p:sp>
        <p:nvSpPr>
          <p:cNvPr name="TextBox 11" id="11"/>
          <p:cNvSpPr txBox="true"/>
          <p:nvPr/>
        </p:nvSpPr>
        <p:spPr>
          <a:xfrm rot="0">
            <a:off x="10218462" y="3674000"/>
            <a:ext cx="7736467" cy="2323433"/>
          </a:xfrm>
          <a:prstGeom prst="rect">
            <a:avLst/>
          </a:prstGeom>
        </p:spPr>
        <p:txBody>
          <a:bodyPr anchor="t" rtlCol="false" tIns="0" lIns="0" bIns="0" rIns="0">
            <a:spAutoFit/>
          </a:bodyPr>
          <a:lstStyle/>
          <a:p>
            <a:pPr algn="l">
              <a:lnSpc>
                <a:spcPts val="19045"/>
              </a:lnSpc>
              <a:spcBef>
                <a:spcPct val="0"/>
              </a:spcBef>
            </a:pPr>
            <a:r>
              <a:rPr lang="en-US" sz="13604" i="true">
                <a:solidFill>
                  <a:srgbClr val="FFFFFF"/>
                </a:solidFill>
                <a:latin typeface="Antonio Light Italics"/>
                <a:ea typeface="Antonio Light Italics"/>
                <a:cs typeface="Antonio Light Italics"/>
                <a:sym typeface="Antonio Light Italics"/>
              </a:rPr>
              <a:t>SINGLETON?</a:t>
            </a:r>
          </a:p>
        </p:txBody>
      </p:sp>
      <p:sp>
        <p:nvSpPr>
          <p:cNvPr name="TextBox 12" id="12"/>
          <p:cNvSpPr txBox="true"/>
          <p:nvPr/>
        </p:nvSpPr>
        <p:spPr>
          <a:xfrm rot="0">
            <a:off x="9285098" y="5898464"/>
            <a:ext cx="7833105" cy="3093686"/>
          </a:xfrm>
          <a:prstGeom prst="rect">
            <a:avLst/>
          </a:prstGeom>
        </p:spPr>
        <p:txBody>
          <a:bodyPr anchor="t" rtlCol="false" tIns="0" lIns="0" bIns="0" rIns="0">
            <a:spAutoFit/>
          </a:bodyPr>
          <a:lstStyle/>
          <a:p>
            <a:pPr algn="just">
              <a:lnSpc>
                <a:spcPts val="2731"/>
              </a:lnSpc>
            </a:pPr>
            <a:r>
              <a:rPr lang="en-US" sz="1951">
                <a:solidFill>
                  <a:srgbClr val="FFFFFF"/>
                </a:solidFill>
                <a:latin typeface="Poppins"/>
                <a:ea typeface="Poppins"/>
                <a:cs typeface="Poppins"/>
                <a:sym typeface="Poppins"/>
              </a:rPr>
              <a:t>In this project, the Database class is used to store data about each new car order. By using Singleton, we ensure that:</a:t>
            </a:r>
          </a:p>
          <a:p>
            <a:pPr algn="just">
              <a:lnSpc>
                <a:spcPts val="2731"/>
              </a:lnSpc>
            </a:pPr>
          </a:p>
          <a:p>
            <a:pPr algn="just">
              <a:lnSpc>
                <a:spcPts val="2731"/>
              </a:lnSpc>
            </a:pPr>
            <a:r>
              <a:rPr lang="en-US" sz="1951">
                <a:solidFill>
                  <a:srgbClr val="FFFFFF"/>
                </a:solidFill>
                <a:latin typeface="Poppins"/>
                <a:ea typeface="Poppins"/>
                <a:cs typeface="Poppins"/>
                <a:sym typeface="Poppins"/>
              </a:rPr>
              <a:t>All orders will be recorded in the same location and data will not be duplicated or diverged.</a:t>
            </a:r>
          </a:p>
          <a:p>
            <a:pPr algn="just">
              <a:lnSpc>
                <a:spcPts val="2731"/>
              </a:lnSpc>
            </a:pPr>
            <a:r>
              <a:rPr lang="en-US" sz="1951">
                <a:solidFill>
                  <a:srgbClr val="FFFFFF"/>
                </a:solidFill>
                <a:latin typeface="Poppins"/>
                <a:ea typeface="Poppins"/>
                <a:cs typeface="Poppins"/>
                <a:sym typeface="Poppins"/>
              </a:rPr>
              <a:t>The Database class remains easily accessible from anywhere in the project without the need to create objects multiple times.</a:t>
            </a:r>
          </a:p>
          <a:p>
            <a:pPr algn="just" marL="0" indent="0" lvl="0">
              <a:lnSpc>
                <a:spcPts val="2731"/>
              </a:lnSpc>
              <a:spcBef>
                <a:spcPct val="0"/>
              </a:spcBef>
            </a:pPr>
            <a:r>
              <a:rPr lang="en-US" sz="1951">
                <a:solidFill>
                  <a:srgbClr val="FFFFFF"/>
                </a:solidFill>
                <a:latin typeface="Poppins"/>
                <a:ea typeface="Poppins"/>
                <a:cs typeface="Poppins"/>
                <a:sym typeface="Poppins"/>
              </a:rPr>
              <a:t>Memory is used sparingly as only one Database instance is stored in the application memory.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8190781" y="5994256"/>
            <a:ext cx="10968570" cy="2825685"/>
            <a:chOff x="0" y="0"/>
            <a:chExt cx="2888842" cy="744213"/>
          </a:xfrm>
        </p:grpSpPr>
        <p:sp>
          <p:nvSpPr>
            <p:cNvPr name="Freeform 3" id="3"/>
            <p:cNvSpPr/>
            <p:nvPr/>
          </p:nvSpPr>
          <p:spPr>
            <a:xfrm flipH="false" flipV="false" rot="0">
              <a:off x="1417" y="0"/>
              <a:ext cx="2886008" cy="744213"/>
            </a:xfrm>
            <a:custGeom>
              <a:avLst/>
              <a:gdLst/>
              <a:ahLst/>
              <a:cxnLst/>
              <a:rect r="r" b="b" t="t" l="l"/>
              <a:pathLst>
                <a:path h="744213" w="2886008">
                  <a:moveTo>
                    <a:pt x="208841" y="0"/>
                  </a:moveTo>
                  <a:lnTo>
                    <a:pt x="2880366" y="0"/>
                  </a:lnTo>
                  <a:cubicBezTo>
                    <a:pt x="2882046" y="0"/>
                    <a:pt x="2883630" y="783"/>
                    <a:pt x="2884650" y="2119"/>
                  </a:cubicBezTo>
                  <a:cubicBezTo>
                    <a:pt x="2885669" y="3454"/>
                    <a:pt x="2886008" y="5188"/>
                    <a:pt x="2885565" y="6809"/>
                  </a:cubicBezTo>
                  <a:lnTo>
                    <a:pt x="2686084" y="737404"/>
                  </a:lnTo>
                  <a:cubicBezTo>
                    <a:pt x="2684986" y="741425"/>
                    <a:pt x="2681334" y="744213"/>
                    <a:pt x="2677166" y="744213"/>
                  </a:cubicBezTo>
                  <a:lnTo>
                    <a:pt x="5641" y="744213"/>
                  </a:lnTo>
                  <a:cubicBezTo>
                    <a:pt x="3961" y="744213"/>
                    <a:pt x="2377" y="743430"/>
                    <a:pt x="1358" y="742095"/>
                  </a:cubicBezTo>
                  <a:cubicBezTo>
                    <a:pt x="338" y="740759"/>
                    <a:pt x="0" y="739025"/>
                    <a:pt x="442" y="737404"/>
                  </a:cubicBezTo>
                  <a:lnTo>
                    <a:pt x="199924" y="6809"/>
                  </a:lnTo>
                  <a:cubicBezTo>
                    <a:pt x="201022" y="2789"/>
                    <a:pt x="204674" y="0"/>
                    <a:pt x="208841" y="0"/>
                  </a:cubicBezTo>
                  <a:close/>
                </a:path>
              </a:pathLst>
            </a:custGeom>
            <a:gradFill rotWithShape="true">
              <a:gsLst>
                <a:gs pos="0">
                  <a:srgbClr val="E2F12F">
                    <a:alpha val="100000"/>
                  </a:srgbClr>
                </a:gs>
                <a:gs pos="100000">
                  <a:srgbClr val="BDE405">
                    <a:alpha val="100000"/>
                  </a:srgbClr>
                </a:gs>
              </a:gsLst>
              <a:lin ang="2700000"/>
            </a:gradFill>
          </p:spPr>
        </p:sp>
        <p:sp>
          <p:nvSpPr>
            <p:cNvPr name="TextBox 4" id="4"/>
            <p:cNvSpPr txBox="true"/>
            <p:nvPr/>
          </p:nvSpPr>
          <p:spPr>
            <a:xfrm>
              <a:off x="101600" y="-57150"/>
              <a:ext cx="2685642" cy="801363"/>
            </a:xfrm>
            <a:prstGeom prst="rect">
              <a:avLst/>
            </a:prstGeom>
          </p:spPr>
          <p:txBody>
            <a:bodyPr anchor="ctr" rtlCol="false" tIns="50800" lIns="50800" bIns="50800" rIns="50800"/>
            <a:lstStyle/>
            <a:p>
              <a:pPr algn="ctr">
                <a:lnSpc>
                  <a:spcPts val="2731"/>
                </a:lnSpc>
              </a:pPr>
            </a:p>
          </p:txBody>
        </p:sp>
      </p:grpSp>
      <p:grpSp>
        <p:nvGrpSpPr>
          <p:cNvPr name="Group 5" id="5"/>
          <p:cNvGrpSpPr/>
          <p:nvPr/>
        </p:nvGrpSpPr>
        <p:grpSpPr>
          <a:xfrm rot="0">
            <a:off x="9975275" y="2199774"/>
            <a:ext cx="6546982" cy="5566911"/>
            <a:chOff x="0" y="0"/>
            <a:chExt cx="955896" cy="812800"/>
          </a:xfrm>
        </p:grpSpPr>
        <p:sp>
          <p:nvSpPr>
            <p:cNvPr name="Freeform 6" id="6"/>
            <p:cNvSpPr/>
            <p:nvPr/>
          </p:nvSpPr>
          <p:spPr>
            <a:xfrm flipH="false" flipV="false" rot="0">
              <a:off x="0" y="0"/>
              <a:ext cx="955896" cy="812800"/>
            </a:xfrm>
            <a:custGeom>
              <a:avLst/>
              <a:gdLst/>
              <a:ahLst/>
              <a:cxnLst/>
              <a:rect r="r" b="b" t="t" l="l"/>
              <a:pathLst>
                <a:path h="812800" w="955896">
                  <a:moveTo>
                    <a:pt x="86324" y="0"/>
                  </a:moveTo>
                  <a:lnTo>
                    <a:pt x="869572" y="0"/>
                  </a:lnTo>
                  <a:cubicBezTo>
                    <a:pt x="892467" y="0"/>
                    <a:pt x="914423" y="9095"/>
                    <a:pt x="930612" y="25284"/>
                  </a:cubicBezTo>
                  <a:cubicBezTo>
                    <a:pt x="946801" y="41472"/>
                    <a:pt x="955896" y="63429"/>
                    <a:pt x="955896" y="86324"/>
                  </a:cubicBezTo>
                  <a:lnTo>
                    <a:pt x="955896" y="726476"/>
                  </a:lnTo>
                  <a:cubicBezTo>
                    <a:pt x="955896" y="749371"/>
                    <a:pt x="946801" y="771327"/>
                    <a:pt x="930612" y="787516"/>
                  </a:cubicBezTo>
                  <a:cubicBezTo>
                    <a:pt x="914423" y="803705"/>
                    <a:pt x="892467" y="812800"/>
                    <a:pt x="869572" y="812800"/>
                  </a:cubicBezTo>
                  <a:lnTo>
                    <a:pt x="86324" y="812800"/>
                  </a:lnTo>
                  <a:cubicBezTo>
                    <a:pt x="63429" y="812800"/>
                    <a:pt x="41472" y="803705"/>
                    <a:pt x="25284" y="787516"/>
                  </a:cubicBezTo>
                  <a:cubicBezTo>
                    <a:pt x="9095" y="771327"/>
                    <a:pt x="0" y="749371"/>
                    <a:pt x="0" y="726476"/>
                  </a:cubicBezTo>
                  <a:lnTo>
                    <a:pt x="0" y="86324"/>
                  </a:lnTo>
                  <a:cubicBezTo>
                    <a:pt x="0" y="63429"/>
                    <a:pt x="9095" y="41472"/>
                    <a:pt x="25284" y="25284"/>
                  </a:cubicBezTo>
                  <a:cubicBezTo>
                    <a:pt x="41472" y="9095"/>
                    <a:pt x="63429" y="0"/>
                    <a:pt x="86324" y="0"/>
                  </a:cubicBezTo>
                  <a:close/>
                </a:path>
              </a:pathLst>
            </a:custGeom>
            <a:blipFill>
              <a:blip r:embed="rId2"/>
              <a:stretch>
                <a:fillRect l="-13812" t="0" r="-13812" b="0"/>
              </a:stretch>
            </a:blipFill>
            <a:ln w="238125" cap="rnd">
              <a:gradFill>
                <a:gsLst>
                  <a:gs pos="0">
                    <a:srgbClr val="E2F12F">
                      <a:alpha val="100000"/>
                    </a:srgbClr>
                  </a:gs>
                  <a:gs pos="100000">
                    <a:srgbClr val="BDE405">
                      <a:alpha val="100000"/>
                    </a:srgbClr>
                  </a:gs>
                </a:gsLst>
                <a:lin ang="2700000"/>
              </a:gradFill>
              <a:prstDash val="solid"/>
              <a:round/>
            </a:ln>
          </p:spPr>
        </p:sp>
      </p:grpSp>
      <p:sp>
        <p:nvSpPr>
          <p:cNvPr name="Freeform 7" id="7"/>
          <p:cNvSpPr/>
          <p:nvPr/>
        </p:nvSpPr>
        <p:spPr>
          <a:xfrm flipH="false" flipV="false" rot="0">
            <a:off x="17259300" y="2199774"/>
            <a:ext cx="1138388" cy="1084573"/>
          </a:xfrm>
          <a:custGeom>
            <a:avLst/>
            <a:gdLst/>
            <a:ahLst/>
            <a:cxnLst/>
            <a:rect r="r" b="b" t="t" l="l"/>
            <a:pathLst>
              <a:path h="1084573" w="1138388">
                <a:moveTo>
                  <a:pt x="0" y="0"/>
                </a:moveTo>
                <a:lnTo>
                  <a:pt x="1138388" y="0"/>
                </a:lnTo>
                <a:lnTo>
                  <a:pt x="1138388" y="1084574"/>
                </a:lnTo>
                <a:lnTo>
                  <a:pt x="0" y="10845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052155" y="9258300"/>
            <a:ext cx="6472753" cy="1624072"/>
          </a:xfrm>
          <a:custGeom>
            <a:avLst/>
            <a:gdLst/>
            <a:ahLst/>
            <a:cxnLst/>
            <a:rect r="r" b="b" t="t" l="l"/>
            <a:pathLst>
              <a:path h="1624072" w="6472753">
                <a:moveTo>
                  <a:pt x="0" y="0"/>
                </a:moveTo>
                <a:lnTo>
                  <a:pt x="6472753" y="0"/>
                </a:lnTo>
                <a:lnTo>
                  <a:pt x="6472753" y="1624072"/>
                </a:lnTo>
                <a:lnTo>
                  <a:pt x="0" y="162407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079753" y="75814"/>
            <a:ext cx="8305800" cy="2104906"/>
          </a:xfrm>
          <a:prstGeom prst="rect">
            <a:avLst/>
          </a:prstGeom>
        </p:spPr>
        <p:txBody>
          <a:bodyPr anchor="t" rtlCol="false" tIns="0" lIns="0" bIns="0" rIns="0">
            <a:spAutoFit/>
          </a:bodyPr>
          <a:lstStyle/>
          <a:p>
            <a:pPr algn="l">
              <a:lnSpc>
                <a:spcPts val="17294"/>
              </a:lnSpc>
              <a:spcBef>
                <a:spcPct val="0"/>
              </a:spcBef>
            </a:pPr>
            <a:r>
              <a:rPr lang="en-US" sz="12353" i="true">
                <a:solidFill>
                  <a:srgbClr val="FFFFFF"/>
                </a:solidFill>
                <a:latin typeface="Anton Italics"/>
                <a:ea typeface="Anton Italics"/>
                <a:cs typeface="Anton Italics"/>
                <a:sym typeface="Anton Italics"/>
              </a:rPr>
              <a:t>WHY WE NEED</a:t>
            </a:r>
          </a:p>
        </p:txBody>
      </p:sp>
      <p:sp>
        <p:nvSpPr>
          <p:cNvPr name="TextBox 10" id="10"/>
          <p:cNvSpPr txBox="true"/>
          <p:nvPr/>
        </p:nvSpPr>
        <p:spPr>
          <a:xfrm rot="0">
            <a:off x="1737850" y="1648148"/>
            <a:ext cx="7736467" cy="2323433"/>
          </a:xfrm>
          <a:prstGeom prst="rect">
            <a:avLst/>
          </a:prstGeom>
        </p:spPr>
        <p:txBody>
          <a:bodyPr anchor="t" rtlCol="false" tIns="0" lIns="0" bIns="0" rIns="0">
            <a:spAutoFit/>
          </a:bodyPr>
          <a:lstStyle/>
          <a:p>
            <a:pPr algn="l">
              <a:lnSpc>
                <a:spcPts val="19045"/>
              </a:lnSpc>
              <a:spcBef>
                <a:spcPct val="0"/>
              </a:spcBef>
            </a:pPr>
            <a:r>
              <a:rPr lang="en-US" sz="13604" i="true">
                <a:solidFill>
                  <a:srgbClr val="FFFFFF"/>
                </a:solidFill>
                <a:latin typeface="Antonio Light Italics"/>
                <a:ea typeface="Antonio Light Italics"/>
                <a:cs typeface="Antonio Light Italics"/>
                <a:sym typeface="Antonio Light Italics"/>
              </a:rPr>
              <a:t>FACTORY?</a:t>
            </a:r>
          </a:p>
        </p:txBody>
      </p:sp>
      <p:sp>
        <p:nvSpPr>
          <p:cNvPr name="TextBox 11" id="11"/>
          <p:cNvSpPr txBox="true"/>
          <p:nvPr/>
        </p:nvSpPr>
        <p:spPr>
          <a:xfrm rot="0">
            <a:off x="287716" y="4341366"/>
            <a:ext cx="8099288" cy="3623253"/>
          </a:xfrm>
          <a:prstGeom prst="rect">
            <a:avLst/>
          </a:prstGeom>
        </p:spPr>
        <p:txBody>
          <a:bodyPr anchor="t" rtlCol="false" tIns="0" lIns="0" bIns="0" rIns="0">
            <a:spAutoFit/>
          </a:bodyPr>
          <a:lstStyle/>
          <a:p>
            <a:pPr algn="just">
              <a:lnSpc>
                <a:spcPts val="2230"/>
              </a:lnSpc>
            </a:pPr>
            <a:r>
              <a:rPr lang="en-US" sz="1592">
                <a:solidFill>
                  <a:srgbClr val="FFFFFF"/>
                </a:solidFill>
                <a:latin typeface="Poppins"/>
                <a:ea typeface="Poppins"/>
                <a:cs typeface="Poppins"/>
                <a:sym typeface="Poppins"/>
              </a:rPr>
              <a:t>Using the Factory Method allows you to simplify and centralise the creation of objects. In this project, the CarFactory performs the following tasks:</a:t>
            </a:r>
          </a:p>
          <a:p>
            <a:pPr algn="just">
              <a:lnSpc>
                <a:spcPts val="2230"/>
              </a:lnSpc>
            </a:pPr>
          </a:p>
          <a:p>
            <a:pPr algn="just">
              <a:lnSpc>
                <a:spcPts val="2230"/>
              </a:lnSpc>
            </a:pPr>
            <a:r>
              <a:rPr lang="en-US" sz="1592">
                <a:solidFill>
                  <a:srgbClr val="FFFFFF"/>
                </a:solidFill>
                <a:latin typeface="Poppins"/>
                <a:ea typeface="Poppins"/>
                <a:cs typeface="Poppins"/>
                <a:sym typeface="Poppins"/>
              </a:rPr>
              <a:t>Encapsulation of object creation logic: The code that creates the EconomyCar and LuxuryCar objects is hidden inside the CarFactory, making it easy to maintain and modify the code.</a:t>
            </a:r>
          </a:p>
          <a:p>
            <a:pPr algn="just">
              <a:lnSpc>
                <a:spcPts val="2230"/>
              </a:lnSpc>
            </a:pPr>
            <a:r>
              <a:rPr lang="en-US" sz="1592">
                <a:solidFill>
                  <a:srgbClr val="FFFFFF"/>
                </a:solidFill>
                <a:latin typeface="Poppins"/>
                <a:ea typeface="Poppins"/>
                <a:cs typeface="Poppins"/>
                <a:sym typeface="Poppins"/>
              </a:rPr>
              <a:t>Flexibility: If a new type of car needs to be added, all you need to do is create a new class inherited from Car and modify the CarFactory to support it.</a:t>
            </a:r>
          </a:p>
          <a:p>
            <a:pPr algn="just">
              <a:lnSpc>
                <a:spcPts val="2230"/>
              </a:lnSpc>
            </a:pPr>
            <a:r>
              <a:rPr lang="en-US" sz="1592">
                <a:solidFill>
                  <a:srgbClr val="FFFFFF"/>
                </a:solidFill>
                <a:latin typeface="Poppins"/>
                <a:ea typeface="Poppins"/>
                <a:cs typeface="Poppins"/>
                <a:sym typeface="Poppins"/>
              </a:rPr>
              <a:t>Code simplification: Code that uses a factory doesn't care about specific car classes. It simply calls createCar with the right type, and the factory returns a properly configured object.</a:t>
            </a:r>
          </a:p>
          <a:p>
            <a:pPr algn="just" marL="0" indent="0" lvl="0">
              <a:lnSpc>
                <a:spcPts val="2230"/>
              </a:lnSpc>
              <a:spcBef>
                <a:spcPct val="0"/>
              </a:spcBef>
            </a:pPr>
            <a:r>
              <a:rPr lang="en-US" sz="1592">
                <a:solidFill>
                  <a:srgbClr val="FFFFFF"/>
                </a:solidFill>
                <a:latin typeface="Poppins"/>
                <a:ea typeface="Poppins"/>
                <a:cs typeface="Poppins"/>
                <a:sym typeface="Poppins"/>
              </a:rPr>
              <a:t>This approach concentrates the creation code in one place and makes adding new car types less time-consuming and less error-prone.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305220" y="9258300"/>
            <a:ext cx="9143161" cy="2179209"/>
            <a:chOff x="0" y="0"/>
            <a:chExt cx="2408075" cy="573948"/>
          </a:xfrm>
        </p:grpSpPr>
        <p:sp>
          <p:nvSpPr>
            <p:cNvPr name="Freeform 3" id="3"/>
            <p:cNvSpPr/>
            <p:nvPr/>
          </p:nvSpPr>
          <p:spPr>
            <a:xfrm flipH="false" flipV="false" rot="0">
              <a:off x="2177" y="0"/>
              <a:ext cx="2403721" cy="573948"/>
            </a:xfrm>
            <a:custGeom>
              <a:avLst/>
              <a:gdLst/>
              <a:ahLst/>
              <a:cxnLst/>
              <a:rect r="r" b="b" t="t" l="l"/>
              <a:pathLst>
                <a:path h="573948" w="2403721">
                  <a:moveTo>
                    <a:pt x="209490" y="0"/>
                  </a:moveTo>
                  <a:lnTo>
                    <a:pt x="2397431" y="0"/>
                  </a:lnTo>
                  <a:cubicBezTo>
                    <a:pt x="2399374" y="0"/>
                    <a:pt x="2401196" y="944"/>
                    <a:pt x="2402318" y="2530"/>
                  </a:cubicBezTo>
                  <a:cubicBezTo>
                    <a:pt x="2403440" y="4117"/>
                    <a:pt x="2403721" y="6150"/>
                    <a:pt x="2403072" y="7982"/>
                  </a:cubicBezTo>
                  <a:lnTo>
                    <a:pt x="2205524" y="565966"/>
                  </a:lnTo>
                  <a:cubicBezTo>
                    <a:pt x="2203830" y="570750"/>
                    <a:pt x="2199306" y="573948"/>
                    <a:pt x="2194231" y="573948"/>
                  </a:cubicBezTo>
                  <a:lnTo>
                    <a:pt x="6290" y="573948"/>
                  </a:lnTo>
                  <a:cubicBezTo>
                    <a:pt x="4347" y="573948"/>
                    <a:pt x="2525" y="573005"/>
                    <a:pt x="1403" y="571418"/>
                  </a:cubicBezTo>
                  <a:cubicBezTo>
                    <a:pt x="282" y="569831"/>
                    <a:pt x="0" y="567798"/>
                    <a:pt x="649" y="565966"/>
                  </a:cubicBezTo>
                  <a:lnTo>
                    <a:pt x="198197" y="7982"/>
                  </a:lnTo>
                  <a:cubicBezTo>
                    <a:pt x="199891" y="3198"/>
                    <a:pt x="204415" y="0"/>
                    <a:pt x="209490" y="0"/>
                  </a:cubicBezTo>
                  <a:close/>
                </a:path>
              </a:pathLst>
            </a:custGeom>
            <a:gradFill rotWithShape="true">
              <a:gsLst>
                <a:gs pos="0">
                  <a:srgbClr val="E2F12F">
                    <a:alpha val="100000"/>
                  </a:srgbClr>
                </a:gs>
                <a:gs pos="100000">
                  <a:srgbClr val="BDE405">
                    <a:alpha val="100000"/>
                  </a:srgbClr>
                </a:gs>
              </a:gsLst>
              <a:lin ang="2700000"/>
            </a:gradFill>
          </p:spPr>
        </p:sp>
        <p:sp>
          <p:nvSpPr>
            <p:cNvPr name="TextBox 4" id="4"/>
            <p:cNvSpPr txBox="true"/>
            <p:nvPr/>
          </p:nvSpPr>
          <p:spPr>
            <a:xfrm>
              <a:off x="101600" y="-57150"/>
              <a:ext cx="2204875" cy="631098"/>
            </a:xfrm>
            <a:prstGeom prst="rect">
              <a:avLst/>
            </a:prstGeom>
          </p:spPr>
          <p:txBody>
            <a:bodyPr anchor="ctr" rtlCol="false" tIns="50800" lIns="50800" bIns="50800" rIns="50800"/>
            <a:lstStyle/>
            <a:p>
              <a:pPr algn="ctr">
                <a:lnSpc>
                  <a:spcPts val="2731"/>
                </a:lnSpc>
              </a:pPr>
            </a:p>
          </p:txBody>
        </p:sp>
      </p:grpSp>
      <p:grpSp>
        <p:nvGrpSpPr>
          <p:cNvPr name="Group 5" id="5"/>
          <p:cNvGrpSpPr/>
          <p:nvPr/>
        </p:nvGrpSpPr>
        <p:grpSpPr>
          <a:xfrm rot="0">
            <a:off x="14406505" y="2212386"/>
            <a:ext cx="11347429" cy="5003428"/>
            <a:chOff x="0" y="0"/>
            <a:chExt cx="2988623" cy="1317775"/>
          </a:xfrm>
        </p:grpSpPr>
        <p:sp>
          <p:nvSpPr>
            <p:cNvPr name="Freeform 6" id="6"/>
            <p:cNvSpPr/>
            <p:nvPr/>
          </p:nvSpPr>
          <p:spPr>
            <a:xfrm flipH="false" flipV="false" rot="0">
              <a:off x="780" y="0"/>
              <a:ext cx="2987064" cy="1317775"/>
            </a:xfrm>
            <a:custGeom>
              <a:avLst/>
              <a:gdLst/>
              <a:ahLst/>
              <a:cxnLst/>
              <a:rect r="r" b="b" t="t" l="l"/>
              <a:pathLst>
                <a:path h="1317775" w="2987064">
                  <a:moveTo>
                    <a:pt x="209243" y="0"/>
                  </a:moveTo>
                  <a:lnTo>
                    <a:pt x="2981021" y="0"/>
                  </a:lnTo>
                  <a:cubicBezTo>
                    <a:pt x="2982728" y="0"/>
                    <a:pt x="2984351" y="746"/>
                    <a:pt x="2985462" y="2042"/>
                  </a:cubicBezTo>
                  <a:cubicBezTo>
                    <a:pt x="2986574" y="3338"/>
                    <a:pt x="2987064" y="5055"/>
                    <a:pt x="2986804" y="6743"/>
                  </a:cubicBezTo>
                  <a:lnTo>
                    <a:pt x="2785683" y="1311032"/>
                  </a:lnTo>
                  <a:cubicBezTo>
                    <a:pt x="2785085" y="1314912"/>
                    <a:pt x="2781746" y="1317775"/>
                    <a:pt x="2777821" y="1317775"/>
                  </a:cubicBezTo>
                  <a:lnTo>
                    <a:pt x="6043" y="1317775"/>
                  </a:lnTo>
                  <a:cubicBezTo>
                    <a:pt x="4335" y="1317775"/>
                    <a:pt x="2713" y="1317029"/>
                    <a:pt x="1601" y="1315733"/>
                  </a:cubicBezTo>
                  <a:cubicBezTo>
                    <a:pt x="489" y="1314437"/>
                    <a:pt x="0" y="1312720"/>
                    <a:pt x="260" y="1311032"/>
                  </a:cubicBezTo>
                  <a:lnTo>
                    <a:pt x="201380" y="6743"/>
                  </a:lnTo>
                  <a:cubicBezTo>
                    <a:pt x="201978" y="2863"/>
                    <a:pt x="205317" y="0"/>
                    <a:pt x="209243" y="0"/>
                  </a:cubicBezTo>
                  <a:close/>
                </a:path>
              </a:pathLst>
            </a:custGeom>
            <a:gradFill rotWithShape="true">
              <a:gsLst>
                <a:gs pos="0">
                  <a:srgbClr val="E2F12F">
                    <a:alpha val="100000"/>
                  </a:srgbClr>
                </a:gs>
                <a:gs pos="100000">
                  <a:srgbClr val="BDE405">
                    <a:alpha val="100000"/>
                  </a:srgbClr>
                </a:gs>
              </a:gsLst>
              <a:lin ang="2700000"/>
            </a:gradFill>
          </p:spPr>
        </p:sp>
        <p:sp>
          <p:nvSpPr>
            <p:cNvPr name="TextBox 7" id="7"/>
            <p:cNvSpPr txBox="true"/>
            <p:nvPr/>
          </p:nvSpPr>
          <p:spPr>
            <a:xfrm>
              <a:off x="101600" y="-57150"/>
              <a:ext cx="2785423" cy="1374925"/>
            </a:xfrm>
            <a:prstGeom prst="rect">
              <a:avLst/>
            </a:prstGeom>
          </p:spPr>
          <p:txBody>
            <a:bodyPr anchor="ctr" rtlCol="false" tIns="50800" lIns="50800" bIns="50800" rIns="50800"/>
            <a:lstStyle/>
            <a:p>
              <a:pPr algn="ctr">
                <a:lnSpc>
                  <a:spcPts val="2731"/>
                </a:lnSpc>
              </a:pPr>
            </a:p>
          </p:txBody>
        </p:sp>
      </p:grpSp>
      <p:grpSp>
        <p:nvGrpSpPr>
          <p:cNvPr name="Group 8" id="8"/>
          <p:cNvGrpSpPr/>
          <p:nvPr/>
        </p:nvGrpSpPr>
        <p:grpSpPr>
          <a:xfrm rot="0">
            <a:off x="10806550" y="2843252"/>
            <a:ext cx="6193670" cy="3741697"/>
            <a:chOff x="0" y="0"/>
            <a:chExt cx="904310" cy="546309"/>
          </a:xfrm>
        </p:grpSpPr>
        <p:sp>
          <p:nvSpPr>
            <p:cNvPr name="Freeform 9" id="9"/>
            <p:cNvSpPr/>
            <p:nvPr/>
          </p:nvSpPr>
          <p:spPr>
            <a:xfrm flipH="false" flipV="false" rot="0">
              <a:off x="0" y="0"/>
              <a:ext cx="904310" cy="546309"/>
            </a:xfrm>
            <a:custGeom>
              <a:avLst/>
              <a:gdLst/>
              <a:ahLst/>
              <a:cxnLst/>
              <a:rect r="r" b="b" t="t" l="l"/>
              <a:pathLst>
                <a:path h="546309" w="904310">
                  <a:moveTo>
                    <a:pt x="91248" y="0"/>
                  </a:moveTo>
                  <a:lnTo>
                    <a:pt x="813062" y="0"/>
                  </a:lnTo>
                  <a:cubicBezTo>
                    <a:pt x="837263" y="0"/>
                    <a:pt x="860472" y="9614"/>
                    <a:pt x="877585" y="26726"/>
                  </a:cubicBezTo>
                  <a:cubicBezTo>
                    <a:pt x="894697" y="43838"/>
                    <a:pt x="904310" y="67048"/>
                    <a:pt x="904310" y="91248"/>
                  </a:cubicBezTo>
                  <a:lnTo>
                    <a:pt x="904310" y="455061"/>
                  </a:lnTo>
                  <a:cubicBezTo>
                    <a:pt x="904310" y="479261"/>
                    <a:pt x="894697" y="502470"/>
                    <a:pt x="877585" y="519583"/>
                  </a:cubicBezTo>
                  <a:cubicBezTo>
                    <a:pt x="860472" y="536695"/>
                    <a:pt x="837263" y="546309"/>
                    <a:pt x="813062" y="546309"/>
                  </a:cubicBezTo>
                  <a:lnTo>
                    <a:pt x="91248" y="546309"/>
                  </a:lnTo>
                  <a:cubicBezTo>
                    <a:pt x="67048" y="546309"/>
                    <a:pt x="43838" y="536695"/>
                    <a:pt x="26726" y="519583"/>
                  </a:cubicBezTo>
                  <a:cubicBezTo>
                    <a:pt x="9614" y="502470"/>
                    <a:pt x="0" y="479261"/>
                    <a:pt x="0" y="455061"/>
                  </a:cubicBezTo>
                  <a:lnTo>
                    <a:pt x="0" y="91248"/>
                  </a:lnTo>
                  <a:cubicBezTo>
                    <a:pt x="0" y="67048"/>
                    <a:pt x="9614" y="43838"/>
                    <a:pt x="26726" y="26726"/>
                  </a:cubicBezTo>
                  <a:cubicBezTo>
                    <a:pt x="43838" y="9614"/>
                    <a:pt x="67048" y="0"/>
                    <a:pt x="91248" y="0"/>
                  </a:cubicBezTo>
                  <a:close/>
                </a:path>
              </a:pathLst>
            </a:custGeom>
            <a:blipFill>
              <a:blip r:embed="rId2"/>
              <a:stretch>
                <a:fillRect l="0" t="-5142" r="0" b="-5142"/>
              </a:stretch>
            </a:blipFill>
            <a:ln w="238125" cap="rnd">
              <a:gradFill>
                <a:gsLst>
                  <a:gs pos="0">
                    <a:srgbClr val="E2F12F">
                      <a:alpha val="100000"/>
                    </a:srgbClr>
                  </a:gs>
                  <a:gs pos="100000">
                    <a:srgbClr val="BDE405">
                      <a:alpha val="100000"/>
                    </a:srgbClr>
                  </a:gs>
                </a:gsLst>
                <a:lin ang="2700000"/>
              </a:gradFill>
              <a:prstDash val="solid"/>
              <a:round/>
            </a:ln>
          </p:spPr>
        </p:sp>
      </p:grpSp>
      <p:sp>
        <p:nvSpPr>
          <p:cNvPr name="Freeform 10" id="10"/>
          <p:cNvSpPr/>
          <p:nvPr/>
        </p:nvSpPr>
        <p:spPr>
          <a:xfrm flipH="false" flipV="false" rot="0">
            <a:off x="11178937" y="8764835"/>
            <a:ext cx="7520277" cy="464890"/>
          </a:xfrm>
          <a:custGeom>
            <a:avLst/>
            <a:gdLst/>
            <a:ahLst/>
            <a:cxnLst/>
            <a:rect r="r" b="b" t="t" l="l"/>
            <a:pathLst>
              <a:path h="464890" w="7520277">
                <a:moveTo>
                  <a:pt x="0" y="0"/>
                </a:moveTo>
                <a:lnTo>
                  <a:pt x="7520276" y="0"/>
                </a:lnTo>
                <a:lnTo>
                  <a:pt x="7520276" y="464890"/>
                </a:lnTo>
                <a:lnTo>
                  <a:pt x="0" y="4648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9790505" y="7471955"/>
            <a:ext cx="1617617" cy="405875"/>
          </a:xfrm>
          <a:custGeom>
            <a:avLst/>
            <a:gdLst/>
            <a:ahLst/>
            <a:cxnLst/>
            <a:rect r="r" b="b" t="t" l="l"/>
            <a:pathLst>
              <a:path h="405875" w="1617617">
                <a:moveTo>
                  <a:pt x="0" y="0"/>
                </a:moveTo>
                <a:lnTo>
                  <a:pt x="1617617" y="0"/>
                </a:lnTo>
                <a:lnTo>
                  <a:pt x="1617617" y="405875"/>
                </a:lnTo>
                <a:lnTo>
                  <a:pt x="0" y="4058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457624" y="2212386"/>
            <a:ext cx="1384517" cy="1319067"/>
          </a:xfrm>
          <a:custGeom>
            <a:avLst/>
            <a:gdLst/>
            <a:ahLst/>
            <a:cxnLst/>
            <a:rect r="r" b="b" t="t" l="l"/>
            <a:pathLst>
              <a:path h="1319067" w="1384517">
                <a:moveTo>
                  <a:pt x="0" y="0"/>
                </a:moveTo>
                <a:lnTo>
                  <a:pt x="1384518" y="0"/>
                </a:lnTo>
                <a:lnTo>
                  <a:pt x="1384518" y="1319068"/>
                </a:lnTo>
                <a:lnTo>
                  <a:pt x="0" y="131906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1716825" y="1034663"/>
            <a:ext cx="8622113" cy="2126846"/>
          </a:xfrm>
          <a:prstGeom prst="rect">
            <a:avLst/>
          </a:prstGeom>
        </p:spPr>
        <p:txBody>
          <a:bodyPr anchor="t" rtlCol="false" tIns="0" lIns="0" bIns="0" rIns="0">
            <a:spAutoFit/>
          </a:bodyPr>
          <a:lstStyle/>
          <a:p>
            <a:pPr algn="l">
              <a:lnSpc>
                <a:spcPts val="17497"/>
              </a:lnSpc>
              <a:spcBef>
                <a:spcPct val="0"/>
              </a:spcBef>
            </a:pPr>
            <a:r>
              <a:rPr lang="en-US" sz="12498" i="true">
                <a:solidFill>
                  <a:srgbClr val="FFFFFF"/>
                </a:solidFill>
                <a:latin typeface="Anton Italics"/>
                <a:ea typeface="Anton Italics"/>
                <a:cs typeface="Anton Italics"/>
                <a:sym typeface="Anton Italics"/>
              </a:rPr>
              <a:t>WHY WE NEED</a:t>
            </a:r>
          </a:p>
        </p:txBody>
      </p:sp>
      <p:sp>
        <p:nvSpPr>
          <p:cNvPr name="TextBox 14" id="14"/>
          <p:cNvSpPr txBox="true"/>
          <p:nvPr/>
        </p:nvSpPr>
        <p:spPr>
          <a:xfrm rot="0">
            <a:off x="1710334" y="2815205"/>
            <a:ext cx="8628604" cy="1289622"/>
          </a:xfrm>
          <a:prstGeom prst="rect">
            <a:avLst/>
          </a:prstGeom>
        </p:spPr>
        <p:txBody>
          <a:bodyPr anchor="t" rtlCol="false" tIns="0" lIns="0" bIns="0" rIns="0">
            <a:spAutoFit/>
          </a:bodyPr>
          <a:lstStyle/>
          <a:p>
            <a:pPr algn="l">
              <a:lnSpc>
                <a:spcPts val="10570"/>
              </a:lnSpc>
              <a:spcBef>
                <a:spcPct val="0"/>
              </a:spcBef>
            </a:pPr>
            <a:r>
              <a:rPr lang="en-US" sz="7550" i="true">
                <a:solidFill>
                  <a:srgbClr val="FFFFFF"/>
                </a:solidFill>
                <a:latin typeface="Antonio Light Italics"/>
                <a:ea typeface="Antonio Light Italics"/>
                <a:cs typeface="Antonio Light Italics"/>
                <a:sym typeface="Antonio Light Italics"/>
              </a:rPr>
              <a:t>FACADE</a:t>
            </a:r>
          </a:p>
        </p:txBody>
      </p:sp>
      <p:sp>
        <p:nvSpPr>
          <p:cNvPr name="TextBox 15" id="15"/>
          <p:cNvSpPr txBox="true"/>
          <p:nvPr/>
        </p:nvSpPr>
        <p:spPr>
          <a:xfrm rot="0">
            <a:off x="1187269" y="4278322"/>
            <a:ext cx="9412045" cy="4534500"/>
          </a:xfrm>
          <a:prstGeom prst="rect">
            <a:avLst/>
          </a:prstGeom>
        </p:spPr>
        <p:txBody>
          <a:bodyPr anchor="t" rtlCol="false" tIns="0" lIns="0" bIns="0" rIns="0">
            <a:spAutoFit/>
          </a:bodyPr>
          <a:lstStyle/>
          <a:p>
            <a:pPr algn="just">
              <a:lnSpc>
                <a:spcPts val="2591"/>
              </a:lnSpc>
            </a:pPr>
            <a:r>
              <a:rPr lang="en-US" sz="1851">
                <a:solidFill>
                  <a:srgbClr val="FFFFFF"/>
                </a:solidFill>
                <a:latin typeface="Poppins"/>
                <a:ea typeface="Poppins"/>
                <a:cs typeface="Poppins"/>
                <a:sym typeface="Poppins"/>
              </a:rPr>
              <a:t>The Facade pattern greatly simplifies interaction with the system. Key benefits:</a:t>
            </a:r>
          </a:p>
          <a:p>
            <a:pPr algn="just">
              <a:lnSpc>
                <a:spcPts val="2591"/>
              </a:lnSpc>
            </a:pPr>
          </a:p>
          <a:p>
            <a:pPr algn="just">
              <a:lnSpc>
                <a:spcPts val="2591"/>
              </a:lnSpc>
            </a:pPr>
            <a:r>
              <a:rPr lang="en-US" sz="1851">
                <a:solidFill>
                  <a:srgbClr val="FFFFFF"/>
                </a:solidFill>
                <a:latin typeface="Poppins"/>
                <a:ea typeface="Poppins"/>
                <a:cs typeface="Poppins"/>
                <a:sym typeface="Poppins"/>
              </a:rPr>
              <a:t>Reduced complexity: Instead of interacting with Database, CarFactory, and NotificationService separately, a single CarDealershipFacade interface can be used.</a:t>
            </a:r>
          </a:p>
          <a:p>
            <a:pPr algn="just">
              <a:lnSpc>
                <a:spcPts val="2591"/>
              </a:lnSpc>
            </a:pPr>
            <a:r>
              <a:rPr lang="en-US" sz="1851">
                <a:solidFill>
                  <a:srgbClr val="FFFFFF"/>
                </a:solidFill>
                <a:latin typeface="Poppins"/>
                <a:ea typeface="Poppins"/>
                <a:cs typeface="Poppins"/>
                <a:sym typeface="Poppins"/>
              </a:rPr>
              <a:t>Logic Encapsulation: All the complex logic for creating, storing data, and notifying customers is hidden behind a facade, simplifying the code that accesses CarDealershipFacade.</a:t>
            </a:r>
          </a:p>
          <a:p>
            <a:pPr algn="just">
              <a:lnSpc>
                <a:spcPts val="2591"/>
              </a:lnSpc>
            </a:pPr>
            <a:r>
              <a:rPr lang="en-US" sz="1851">
                <a:solidFill>
                  <a:srgbClr val="FFFFFF"/>
                </a:solidFill>
                <a:latin typeface="Poppins"/>
                <a:ea typeface="Poppins"/>
                <a:cs typeface="Poppins"/>
                <a:sym typeface="Poppins"/>
              </a:rPr>
              <a:t>Ease of use: The pattern makes the interface easier to work with a car dealership, as the entire operation of ordering, reserving and selling cars is easily done through Facade methods.</a:t>
            </a:r>
          </a:p>
          <a:p>
            <a:pPr algn="just" marL="0" indent="0" lvl="0">
              <a:lnSpc>
                <a:spcPts val="2591"/>
              </a:lnSpc>
              <a:spcBef>
                <a:spcPct val="0"/>
              </a:spcBef>
            </a:pPr>
            <a:r>
              <a:rPr lang="en-US" sz="1851">
                <a:solidFill>
                  <a:srgbClr val="FFFFFF"/>
                </a:solidFill>
                <a:latin typeface="Poppins"/>
                <a:ea typeface="Poppins"/>
                <a:cs typeface="Poppins"/>
                <a:sym typeface="Poppins"/>
              </a:rPr>
              <a:t>In this way, Facade makes code clearer and easier to use by abstracting complex processes and providing a convenient, consistent interface for client code.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1170178" y="6166464"/>
            <a:ext cx="10314178" cy="2825685"/>
            <a:chOff x="0" y="0"/>
            <a:chExt cx="2716491" cy="744213"/>
          </a:xfrm>
        </p:grpSpPr>
        <p:sp>
          <p:nvSpPr>
            <p:cNvPr name="Freeform 3" id="3"/>
            <p:cNvSpPr/>
            <p:nvPr/>
          </p:nvSpPr>
          <p:spPr>
            <a:xfrm flipH="false" flipV="false" rot="0">
              <a:off x="1507" y="0"/>
              <a:ext cx="2713478" cy="744213"/>
            </a:xfrm>
            <a:custGeom>
              <a:avLst/>
              <a:gdLst/>
              <a:ahLst/>
              <a:cxnLst/>
              <a:rect r="r" b="b" t="t" l="l"/>
              <a:pathLst>
                <a:path h="744213" w="2713478">
                  <a:moveTo>
                    <a:pt x="209199" y="0"/>
                  </a:moveTo>
                  <a:lnTo>
                    <a:pt x="2707478" y="0"/>
                  </a:lnTo>
                  <a:cubicBezTo>
                    <a:pt x="2709265" y="0"/>
                    <a:pt x="2710949" y="833"/>
                    <a:pt x="2712034" y="2253"/>
                  </a:cubicBezTo>
                  <a:cubicBezTo>
                    <a:pt x="2713118" y="3673"/>
                    <a:pt x="2713478" y="5518"/>
                    <a:pt x="2713007" y="7241"/>
                  </a:cubicBezTo>
                  <a:lnTo>
                    <a:pt x="2513761" y="736972"/>
                  </a:lnTo>
                  <a:cubicBezTo>
                    <a:pt x="2512594" y="741248"/>
                    <a:pt x="2508710" y="744213"/>
                    <a:pt x="2504278" y="744213"/>
                  </a:cubicBezTo>
                  <a:lnTo>
                    <a:pt x="5999" y="744213"/>
                  </a:lnTo>
                  <a:cubicBezTo>
                    <a:pt x="4212" y="744213"/>
                    <a:pt x="2528" y="743380"/>
                    <a:pt x="1444" y="741960"/>
                  </a:cubicBezTo>
                  <a:cubicBezTo>
                    <a:pt x="360" y="740540"/>
                    <a:pt x="0" y="738696"/>
                    <a:pt x="470" y="736972"/>
                  </a:cubicBezTo>
                  <a:lnTo>
                    <a:pt x="199716" y="7241"/>
                  </a:lnTo>
                  <a:cubicBezTo>
                    <a:pt x="200883" y="2966"/>
                    <a:pt x="204767" y="0"/>
                    <a:pt x="209199" y="0"/>
                  </a:cubicBezTo>
                  <a:close/>
                </a:path>
              </a:pathLst>
            </a:custGeom>
            <a:gradFill rotWithShape="true">
              <a:gsLst>
                <a:gs pos="0">
                  <a:srgbClr val="E2F12F">
                    <a:alpha val="100000"/>
                  </a:srgbClr>
                </a:gs>
                <a:gs pos="100000">
                  <a:srgbClr val="BDE405">
                    <a:alpha val="100000"/>
                  </a:srgbClr>
                </a:gs>
              </a:gsLst>
              <a:lin ang="2700000"/>
            </a:gradFill>
          </p:spPr>
        </p:sp>
        <p:sp>
          <p:nvSpPr>
            <p:cNvPr name="TextBox 4" id="4"/>
            <p:cNvSpPr txBox="true"/>
            <p:nvPr/>
          </p:nvSpPr>
          <p:spPr>
            <a:xfrm>
              <a:off x="101600" y="-57150"/>
              <a:ext cx="2513291" cy="801363"/>
            </a:xfrm>
            <a:prstGeom prst="rect">
              <a:avLst/>
            </a:prstGeom>
          </p:spPr>
          <p:txBody>
            <a:bodyPr anchor="ctr" rtlCol="false" tIns="50800" lIns="50800" bIns="50800" rIns="50800"/>
            <a:lstStyle/>
            <a:p>
              <a:pPr algn="ctr">
                <a:lnSpc>
                  <a:spcPts val="2731"/>
                </a:lnSpc>
              </a:pPr>
            </a:p>
          </p:txBody>
        </p:sp>
      </p:grpSp>
      <p:sp>
        <p:nvSpPr>
          <p:cNvPr name="Freeform 5" id="5"/>
          <p:cNvSpPr/>
          <p:nvPr/>
        </p:nvSpPr>
        <p:spPr>
          <a:xfrm flipH="false" flipV="false" rot="0">
            <a:off x="7326136" y="1925231"/>
            <a:ext cx="1547560" cy="1474403"/>
          </a:xfrm>
          <a:custGeom>
            <a:avLst/>
            <a:gdLst/>
            <a:ahLst/>
            <a:cxnLst/>
            <a:rect r="r" b="b" t="t" l="l"/>
            <a:pathLst>
              <a:path h="1474403" w="1547560">
                <a:moveTo>
                  <a:pt x="0" y="0"/>
                </a:moveTo>
                <a:lnTo>
                  <a:pt x="1547561" y="0"/>
                </a:lnTo>
                <a:lnTo>
                  <a:pt x="1547561" y="1474403"/>
                </a:lnTo>
                <a:lnTo>
                  <a:pt x="0" y="147440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496298" y="2332937"/>
            <a:ext cx="6212440" cy="5246370"/>
            <a:chOff x="0" y="0"/>
            <a:chExt cx="962470" cy="812800"/>
          </a:xfrm>
        </p:grpSpPr>
        <p:sp>
          <p:nvSpPr>
            <p:cNvPr name="Freeform 7" id="7"/>
            <p:cNvSpPr/>
            <p:nvPr/>
          </p:nvSpPr>
          <p:spPr>
            <a:xfrm flipH="false" flipV="false" rot="0">
              <a:off x="0" y="0"/>
              <a:ext cx="962470" cy="812800"/>
            </a:xfrm>
            <a:custGeom>
              <a:avLst/>
              <a:gdLst/>
              <a:ahLst/>
              <a:cxnLst/>
              <a:rect r="r" b="b" t="t" l="l"/>
              <a:pathLst>
                <a:path h="812800" w="962470">
                  <a:moveTo>
                    <a:pt x="90972" y="0"/>
                  </a:moveTo>
                  <a:lnTo>
                    <a:pt x="871497" y="0"/>
                  </a:lnTo>
                  <a:cubicBezTo>
                    <a:pt x="921740" y="0"/>
                    <a:pt x="962470" y="40730"/>
                    <a:pt x="962470" y="90972"/>
                  </a:cubicBezTo>
                  <a:lnTo>
                    <a:pt x="962470" y="721828"/>
                  </a:lnTo>
                  <a:cubicBezTo>
                    <a:pt x="962470" y="772070"/>
                    <a:pt x="921740" y="812800"/>
                    <a:pt x="871497" y="812800"/>
                  </a:cubicBezTo>
                  <a:lnTo>
                    <a:pt x="90972" y="812800"/>
                  </a:lnTo>
                  <a:cubicBezTo>
                    <a:pt x="40730" y="812800"/>
                    <a:pt x="0" y="772070"/>
                    <a:pt x="0" y="721828"/>
                  </a:cubicBezTo>
                  <a:lnTo>
                    <a:pt x="0" y="90972"/>
                  </a:lnTo>
                  <a:cubicBezTo>
                    <a:pt x="0" y="40730"/>
                    <a:pt x="40730" y="0"/>
                    <a:pt x="90972" y="0"/>
                  </a:cubicBezTo>
                  <a:close/>
                </a:path>
              </a:pathLst>
            </a:custGeom>
            <a:blipFill>
              <a:blip r:embed="rId4"/>
              <a:stretch>
                <a:fillRect l="-13376" t="0" r="-13376" b="0"/>
              </a:stretch>
            </a:blipFill>
            <a:ln w="238125" cap="rnd">
              <a:gradFill>
                <a:gsLst>
                  <a:gs pos="0">
                    <a:srgbClr val="E2F12F">
                      <a:alpha val="100000"/>
                    </a:srgbClr>
                  </a:gs>
                  <a:gs pos="100000">
                    <a:srgbClr val="BDE405">
                      <a:alpha val="100000"/>
                    </a:srgbClr>
                  </a:gs>
                </a:gsLst>
                <a:lin ang="2700000"/>
              </a:gradFill>
              <a:prstDash val="solid"/>
              <a:round/>
            </a:ln>
          </p:spPr>
        </p:sp>
      </p:grpSp>
      <p:sp>
        <p:nvSpPr>
          <p:cNvPr name="Freeform 8" id="8"/>
          <p:cNvSpPr/>
          <p:nvPr/>
        </p:nvSpPr>
        <p:spPr>
          <a:xfrm flipH="false" flipV="false" rot="5400000">
            <a:off x="15186329" y="8320088"/>
            <a:ext cx="4597314" cy="451373"/>
          </a:xfrm>
          <a:custGeom>
            <a:avLst/>
            <a:gdLst/>
            <a:ahLst/>
            <a:cxnLst/>
            <a:rect r="r" b="b" t="t" l="l"/>
            <a:pathLst>
              <a:path h="451373" w="4597314">
                <a:moveTo>
                  <a:pt x="0" y="0"/>
                </a:moveTo>
                <a:lnTo>
                  <a:pt x="4597315" y="0"/>
                </a:lnTo>
                <a:lnTo>
                  <a:pt x="4597315" y="451373"/>
                </a:lnTo>
                <a:lnTo>
                  <a:pt x="0" y="451373"/>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false" rot="0">
            <a:off x="9290327" y="9113926"/>
            <a:ext cx="1369895" cy="345898"/>
          </a:xfrm>
          <a:custGeom>
            <a:avLst/>
            <a:gdLst/>
            <a:ahLst/>
            <a:cxnLst/>
            <a:rect r="r" b="b" t="t" l="l"/>
            <a:pathLst>
              <a:path h="345898" w="1369895">
                <a:moveTo>
                  <a:pt x="0" y="0"/>
                </a:moveTo>
                <a:lnTo>
                  <a:pt x="1369895" y="0"/>
                </a:lnTo>
                <a:lnTo>
                  <a:pt x="1369895" y="345898"/>
                </a:lnTo>
                <a:lnTo>
                  <a:pt x="0" y="34589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0" id="10"/>
          <p:cNvSpPr txBox="true"/>
          <p:nvPr/>
        </p:nvSpPr>
        <p:spPr>
          <a:xfrm rot="0">
            <a:off x="10239749" y="357813"/>
            <a:ext cx="7471994" cy="1845061"/>
          </a:xfrm>
          <a:prstGeom prst="rect">
            <a:avLst/>
          </a:prstGeom>
        </p:spPr>
        <p:txBody>
          <a:bodyPr anchor="t" rtlCol="false" tIns="0" lIns="0" bIns="0" rIns="0">
            <a:spAutoFit/>
          </a:bodyPr>
          <a:lstStyle/>
          <a:p>
            <a:pPr algn="l">
              <a:lnSpc>
                <a:spcPts val="15163"/>
              </a:lnSpc>
              <a:spcBef>
                <a:spcPct val="0"/>
              </a:spcBef>
            </a:pPr>
            <a:r>
              <a:rPr lang="en-US" sz="10830" i="true">
                <a:solidFill>
                  <a:srgbClr val="FFFFFF"/>
                </a:solidFill>
                <a:latin typeface="Anton Italics"/>
                <a:ea typeface="Anton Italics"/>
                <a:cs typeface="Anton Italics"/>
                <a:sym typeface="Anton Italics"/>
              </a:rPr>
              <a:t>WHY WE NEED</a:t>
            </a:r>
          </a:p>
        </p:txBody>
      </p:sp>
      <p:sp>
        <p:nvSpPr>
          <p:cNvPr name="TextBox 11" id="11"/>
          <p:cNvSpPr txBox="true"/>
          <p:nvPr/>
        </p:nvSpPr>
        <p:spPr>
          <a:xfrm rot="0">
            <a:off x="9975275" y="1784601"/>
            <a:ext cx="7736467" cy="2323433"/>
          </a:xfrm>
          <a:prstGeom prst="rect">
            <a:avLst/>
          </a:prstGeom>
        </p:spPr>
        <p:txBody>
          <a:bodyPr anchor="t" rtlCol="false" tIns="0" lIns="0" bIns="0" rIns="0">
            <a:spAutoFit/>
          </a:bodyPr>
          <a:lstStyle/>
          <a:p>
            <a:pPr algn="l">
              <a:lnSpc>
                <a:spcPts val="19045"/>
              </a:lnSpc>
              <a:spcBef>
                <a:spcPct val="0"/>
              </a:spcBef>
            </a:pPr>
            <a:r>
              <a:rPr lang="en-US" sz="13604" i="true">
                <a:solidFill>
                  <a:srgbClr val="FFFFFF"/>
                </a:solidFill>
                <a:latin typeface="Antonio Light Italics"/>
                <a:ea typeface="Antonio Light Italics"/>
                <a:cs typeface="Antonio Light Italics"/>
                <a:sym typeface="Antonio Light Italics"/>
              </a:rPr>
              <a:t>OBSERVER?</a:t>
            </a:r>
          </a:p>
        </p:txBody>
      </p:sp>
      <p:sp>
        <p:nvSpPr>
          <p:cNvPr name="TextBox 12" id="12"/>
          <p:cNvSpPr txBox="true"/>
          <p:nvPr/>
        </p:nvSpPr>
        <p:spPr>
          <a:xfrm rot="0">
            <a:off x="9290327" y="4374144"/>
            <a:ext cx="7827875" cy="4641776"/>
          </a:xfrm>
          <a:prstGeom prst="rect">
            <a:avLst/>
          </a:prstGeom>
        </p:spPr>
        <p:txBody>
          <a:bodyPr anchor="t" rtlCol="false" tIns="0" lIns="0" bIns="0" rIns="0">
            <a:spAutoFit/>
          </a:bodyPr>
          <a:lstStyle/>
          <a:p>
            <a:pPr algn="just">
              <a:lnSpc>
                <a:spcPts val="2491"/>
              </a:lnSpc>
            </a:pPr>
            <a:r>
              <a:rPr lang="en-US" sz="1779">
                <a:solidFill>
                  <a:srgbClr val="FFFFFF"/>
                </a:solidFill>
                <a:latin typeface="Poppins"/>
                <a:ea typeface="Poppins"/>
                <a:cs typeface="Poppins"/>
                <a:sym typeface="Poppins"/>
              </a:rPr>
              <a:t>The Observer pattern allows you to automatically notify car dealership customers when new cars are available. Benefits of using Observer:</a:t>
            </a:r>
          </a:p>
          <a:p>
            <a:pPr algn="just">
              <a:lnSpc>
                <a:spcPts val="2491"/>
              </a:lnSpc>
            </a:pPr>
          </a:p>
          <a:p>
            <a:pPr algn="just">
              <a:lnSpc>
                <a:spcPts val="2491"/>
              </a:lnSpc>
            </a:pPr>
            <a:r>
              <a:rPr lang="en-US" sz="1779">
                <a:solidFill>
                  <a:srgbClr val="FFFFFF"/>
                </a:solidFill>
                <a:latin typeface="Poppins"/>
                <a:ea typeface="Poppins"/>
                <a:cs typeface="Poppins"/>
                <a:sym typeface="Poppins"/>
              </a:rPr>
              <a:t>Notification Automation: Every time a new car arrives, NotificationService automatically notifies all customers who have subscribed to the newsletter.</a:t>
            </a:r>
          </a:p>
          <a:p>
            <a:pPr algn="just">
              <a:lnSpc>
                <a:spcPts val="2491"/>
              </a:lnSpc>
            </a:pPr>
            <a:r>
              <a:rPr lang="en-US" sz="1779">
                <a:solidFill>
                  <a:srgbClr val="FFFFFF"/>
                </a:solidFill>
                <a:latin typeface="Poppins"/>
                <a:ea typeface="Poppins"/>
                <a:cs typeface="Poppins"/>
                <a:sym typeface="Poppins"/>
              </a:rPr>
              <a:t>Subscription flexibility: Customers can easily be added to or removed from the Observer list.</a:t>
            </a:r>
          </a:p>
          <a:p>
            <a:pPr algn="just">
              <a:lnSpc>
                <a:spcPts val="2491"/>
              </a:lnSpc>
            </a:pPr>
            <a:r>
              <a:rPr lang="en-US" sz="1779">
                <a:solidFill>
                  <a:srgbClr val="FFFFFF"/>
                </a:solidFill>
                <a:latin typeface="Poppins"/>
                <a:ea typeface="Poppins"/>
                <a:cs typeface="Poppins"/>
                <a:sym typeface="Poppins"/>
              </a:rPr>
              <a:t>Separation of logic: Customers and the notification system are independent of each other. Each client receives its own notifications and can handle them as it needs.</a:t>
            </a:r>
          </a:p>
          <a:p>
            <a:pPr algn="just" marL="0" indent="0" lvl="0">
              <a:lnSpc>
                <a:spcPts val="2363"/>
              </a:lnSpc>
              <a:spcBef>
                <a:spcPct val="0"/>
              </a:spcBef>
            </a:pPr>
            <a:r>
              <a:rPr lang="en-US" sz="1688">
                <a:solidFill>
                  <a:srgbClr val="FFFFFF"/>
                </a:solidFill>
                <a:latin typeface="Poppins"/>
                <a:ea typeface="Poppins"/>
                <a:cs typeface="Poppins"/>
                <a:sym typeface="Poppins"/>
              </a:rPr>
              <a:t>In this way, Observer provides a flexible and efficient way to manage notifications in a project, making it easy to add and remove customers who are interested in new cars.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8190781" y="5994256"/>
            <a:ext cx="10968570" cy="2825685"/>
            <a:chOff x="0" y="0"/>
            <a:chExt cx="2888842" cy="744213"/>
          </a:xfrm>
        </p:grpSpPr>
        <p:sp>
          <p:nvSpPr>
            <p:cNvPr name="Freeform 3" id="3"/>
            <p:cNvSpPr/>
            <p:nvPr/>
          </p:nvSpPr>
          <p:spPr>
            <a:xfrm flipH="false" flipV="false" rot="0">
              <a:off x="1417" y="0"/>
              <a:ext cx="2886008" cy="744213"/>
            </a:xfrm>
            <a:custGeom>
              <a:avLst/>
              <a:gdLst/>
              <a:ahLst/>
              <a:cxnLst/>
              <a:rect r="r" b="b" t="t" l="l"/>
              <a:pathLst>
                <a:path h="744213" w="2886008">
                  <a:moveTo>
                    <a:pt x="208841" y="0"/>
                  </a:moveTo>
                  <a:lnTo>
                    <a:pt x="2880366" y="0"/>
                  </a:lnTo>
                  <a:cubicBezTo>
                    <a:pt x="2882046" y="0"/>
                    <a:pt x="2883630" y="783"/>
                    <a:pt x="2884650" y="2119"/>
                  </a:cubicBezTo>
                  <a:cubicBezTo>
                    <a:pt x="2885669" y="3454"/>
                    <a:pt x="2886008" y="5188"/>
                    <a:pt x="2885565" y="6809"/>
                  </a:cubicBezTo>
                  <a:lnTo>
                    <a:pt x="2686084" y="737404"/>
                  </a:lnTo>
                  <a:cubicBezTo>
                    <a:pt x="2684986" y="741425"/>
                    <a:pt x="2681334" y="744213"/>
                    <a:pt x="2677166" y="744213"/>
                  </a:cubicBezTo>
                  <a:lnTo>
                    <a:pt x="5641" y="744213"/>
                  </a:lnTo>
                  <a:cubicBezTo>
                    <a:pt x="3961" y="744213"/>
                    <a:pt x="2377" y="743430"/>
                    <a:pt x="1358" y="742095"/>
                  </a:cubicBezTo>
                  <a:cubicBezTo>
                    <a:pt x="338" y="740759"/>
                    <a:pt x="0" y="739025"/>
                    <a:pt x="442" y="737404"/>
                  </a:cubicBezTo>
                  <a:lnTo>
                    <a:pt x="199924" y="6809"/>
                  </a:lnTo>
                  <a:cubicBezTo>
                    <a:pt x="201022" y="2789"/>
                    <a:pt x="204674" y="0"/>
                    <a:pt x="208841" y="0"/>
                  </a:cubicBezTo>
                  <a:close/>
                </a:path>
              </a:pathLst>
            </a:custGeom>
            <a:gradFill rotWithShape="true">
              <a:gsLst>
                <a:gs pos="0">
                  <a:srgbClr val="E2F12F">
                    <a:alpha val="100000"/>
                  </a:srgbClr>
                </a:gs>
                <a:gs pos="100000">
                  <a:srgbClr val="BDE405">
                    <a:alpha val="100000"/>
                  </a:srgbClr>
                </a:gs>
              </a:gsLst>
              <a:lin ang="2700000"/>
            </a:gradFill>
          </p:spPr>
        </p:sp>
        <p:sp>
          <p:nvSpPr>
            <p:cNvPr name="TextBox 4" id="4"/>
            <p:cNvSpPr txBox="true"/>
            <p:nvPr/>
          </p:nvSpPr>
          <p:spPr>
            <a:xfrm>
              <a:off x="101600" y="-57150"/>
              <a:ext cx="2685642" cy="801363"/>
            </a:xfrm>
            <a:prstGeom prst="rect">
              <a:avLst/>
            </a:prstGeom>
          </p:spPr>
          <p:txBody>
            <a:bodyPr anchor="ctr" rtlCol="false" tIns="50800" lIns="50800" bIns="50800" rIns="50800"/>
            <a:lstStyle/>
            <a:p>
              <a:pPr algn="ctr">
                <a:lnSpc>
                  <a:spcPts val="2731"/>
                </a:lnSpc>
              </a:pPr>
            </a:p>
          </p:txBody>
        </p:sp>
      </p:grpSp>
      <p:grpSp>
        <p:nvGrpSpPr>
          <p:cNvPr name="Group 5" id="5"/>
          <p:cNvGrpSpPr/>
          <p:nvPr/>
        </p:nvGrpSpPr>
        <p:grpSpPr>
          <a:xfrm rot="0">
            <a:off x="9975275" y="2199774"/>
            <a:ext cx="6546982" cy="5566911"/>
            <a:chOff x="0" y="0"/>
            <a:chExt cx="955896" cy="812800"/>
          </a:xfrm>
        </p:grpSpPr>
        <p:sp>
          <p:nvSpPr>
            <p:cNvPr name="Freeform 6" id="6"/>
            <p:cNvSpPr/>
            <p:nvPr/>
          </p:nvSpPr>
          <p:spPr>
            <a:xfrm flipH="false" flipV="false" rot="0">
              <a:off x="0" y="0"/>
              <a:ext cx="955896" cy="812800"/>
            </a:xfrm>
            <a:custGeom>
              <a:avLst/>
              <a:gdLst/>
              <a:ahLst/>
              <a:cxnLst/>
              <a:rect r="r" b="b" t="t" l="l"/>
              <a:pathLst>
                <a:path h="812800" w="955896">
                  <a:moveTo>
                    <a:pt x="86324" y="0"/>
                  </a:moveTo>
                  <a:lnTo>
                    <a:pt x="869572" y="0"/>
                  </a:lnTo>
                  <a:cubicBezTo>
                    <a:pt x="892467" y="0"/>
                    <a:pt x="914423" y="9095"/>
                    <a:pt x="930612" y="25284"/>
                  </a:cubicBezTo>
                  <a:cubicBezTo>
                    <a:pt x="946801" y="41472"/>
                    <a:pt x="955896" y="63429"/>
                    <a:pt x="955896" y="86324"/>
                  </a:cubicBezTo>
                  <a:lnTo>
                    <a:pt x="955896" y="726476"/>
                  </a:lnTo>
                  <a:cubicBezTo>
                    <a:pt x="955896" y="749371"/>
                    <a:pt x="946801" y="771327"/>
                    <a:pt x="930612" y="787516"/>
                  </a:cubicBezTo>
                  <a:cubicBezTo>
                    <a:pt x="914423" y="803705"/>
                    <a:pt x="892467" y="812800"/>
                    <a:pt x="869572" y="812800"/>
                  </a:cubicBezTo>
                  <a:lnTo>
                    <a:pt x="86324" y="812800"/>
                  </a:lnTo>
                  <a:cubicBezTo>
                    <a:pt x="63429" y="812800"/>
                    <a:pt x="41472" y="803705"/>
                    <a:pt x="25284" y="787516"/>
                  </a:cubicBezTo>
                  <a:cubicBezTo>
                    <a:pt x="9095" y="771327"/>
                    <a:pt x="0" y="749371"/>
                    <a:pt x="0" y="726476"/>
                  </a:cubicBezTo>
                  <a:lnTo>
                    <a:pt x="0" y="86324"/>
                  </a:lnTo>
                  <a:cubicBezTo>
                    <a:pt x="0" y="63429"/>
                    <a:pt x="9095" y="41472"/>
                    <a:pt x="25284" y="25284"/>
                  </a:cubicBezTo>
                  <a:cubicBezTo>
                    <a:pt x="41472" y="9095"/>
                    <a:pt x="63429" y="0"/>
                    <a:pt x="86324" y="0"/>
                  </a:cubicBezTo>
                  <a:close/>
                </a:path>
              </a:pathLst>
            </a:custGeom>
            <a:blipFill>
              <a:blip r:embed="rId2"/>
              <a:stretch>
                <a:fillRect l="-13812" t="0" r="-13812" b="0"/>
              </a:stretch>
            </a:blipFill>
            <a:ln w="238125" cap="rnd">
              <a:gradFill>
                <a:gsLst>
                  <a:gs pos="0">
                    <a:srgbClr val="E2F12F">
                      <a:alpha val="100000"/>
                    </a:srgbClr>
                  </a:gs>
                  <a:gs pos="100000">
                    <a:srgbClr val="BDE405">
                      <a:alpha val="100000"/>
                    </a:srgbClr>
                  </a:gs>
                </a:gsLst>
                <a:lin ang="2700000"/>
              </a:gradFill>
              <a:prstDash val="solid"/>
              <a:round/>
            </a:ln>
          </p:spPr>
        </p:sp>
      </p:grpSp>
      <p:sp>
        <p:nvSpPr>
          <p:cNvPr name="Freeform 7" id="7"/>
          <p:cNvSpPr/>
          <p:nvPr/>
        </p:nvSpPr>
        <p:spPr>
          <a:xfrm flipH="false" flipV="false" rot="0">
            <a:off x="17259300" y="2199774"/>
            <a:ext cx="1138388" cy="1084573"/>
          </a:xfrm>
          <a:custGeom>
            <a:avLst/>
            <a:gdLst/>
            <a:ahLst/>
            <a:cxnLst/>
            <a:rect r="r" b="b" t="t" l="l"/>
            <a:pathLst>
              <a:path h="1084573" w="1138388">
                <a:moveTo>
                  <a:pt x="0" y="0"/>
                </a:moveTo>
                <a:lnTo>
                  <a:pt x="1138388" y="0"/>
                </a:lnTo>
                <a:lnTo>
                  <a:pt x="1138388" y="1084574"/>
                </a:lnTo>
                <a:lnTo>
                  <a:pt x="0" y="108457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052155" y="9258300"/>
            <a:ext cx="6472753" cy="1624072"/>
          </a:xfrm>
          <a:custGeom>
            <a:avLst/>
            <a:gdLst/>
            <a:ahLst/>
            <a:cxnLst/>
            <a:rect r="r" b="b" t="t" l="l"/>
            <a:pathLst>
              <a:path h="1624072" w="6472753">
                <a:moveTo>
                  <a:pt x="0" y="0"/>
                </a:moveTo>
                <a:lnTo>
                  <a:pt x="6472753" y="0"/>
                </a:lnTo>
                <a:lnTo>
                  <a:pt x="6472753" y="1624072"/>
                </a:lnTo>
                <a:lnTo>
                  <a:pt x="0" y="1624072"/>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1079753" y="75814"/>
            <a:ext cx="8305800" cy="2104906"/>
          </a:xfrm>
          <a:prstGeom prst="rect">
            <a:avLst/>
          </a:prstGeom>
        </p:spPr>
        <p:txBody>
          <a:bodyPr anchor="t" rtlCol="false" tIns="0" lIns="0" bIns="0" rIns="0">
            <a:spAutoFit/>
          </a:bodyPr>
          <a:lstStyle/>
          <a:p>
            <a:pPr algn="l">
              <a:lnSpc>
                <a:spcPts val="17294"/>
              </a:lnSpc>
              <a:spcBef>
                <a:spcPct val="0"/>
              </a:spcBef>
            </a:pPr>
            <a:r>
              <a:rPr lang="en-US" sz="12353" i="true">
                <a:solidFill>
                  <a:srgbClr val="FFFFFF"/>
                </a:solidFill>
                <a:latin typeface="Anton Italics"/>
                <a:ea typeface="Anton Italics"/>
                <a:cs typeface="Anton Italics"/>
                <a:sym typeface="Anton Italics"/>
              </a:rPr>
              <a:t>WHY WE NEED</a:t>
            </a:r>
          </a:p>
        </p:txBody>
      </p:sp>
      <p:sp>
        <p:nvSpPr>
          <p:cNvPr name="TextBox 10" id="10"/>
          <p:cNvSpPr txBox="true"/>
          <p:nvPr/>
        </p:nvSpPr>
        <p:spPr>
          <a:xfrm rot="0">
            <a:off x="1737850" y="1648148"/>
            <a:ext cx="7736467" cy="2323433"/>
          </a:xfrm>
          <a:prstGeom prst="rect">
            <a:avLst/>
          </a:prstGeom>
        </p:spPr>
        <p:txBody>
          <a:bodyPr anchor="t" rtlCol="false" tIns="0" lIns="0" bIns="0" rIns="0">
            <a:spAutoFit/>
          </a:bodyPr>
          <a:lstStyle/>
          <a:p>
            <a:pPr algn="l">
              <a:lnSpc>
                <a:spcPts val="19045"/>
              </a:lnSpc>
              <a:spcBef>
                <a:spcPct val="0"/>
              </a:spcBef>
            </a:pPr>
            <a:r>
              <a:rPr lang="en-US" sz="13604" i="true">
                <a:solidFill>
                  <a:srgbClr val="FFFFFF"/>
                </a:solidFill>
                <a:latin typeface="Antonio Light Italics"/>
                <a:ea typeface="Antonio Light Italics"/>
                <a:cs typeface="Antonio Light Italics"/>
                <a:sym typeface="Antonio Light Italics"/>
              </a:rPr>
              <a:t>DECORATOR?</a:t>
            </a:r>
          </a:p>
        </p:txBody>
      </p:sp>
      <p:sp>
        <p:nvSpPr>
          <p:cNvPr name="TextBox 11" id="11"/>
          <p:cNvSpPr txBox="true"/>
          <p:nvPr/>
        </p:nvSpPr>
        <p:spPr>
          <a:xfrm rot="0">
            <a:off x="287716" y="4341366"/>
            <a:ext cx="8099288" cy="3066932"/>
          </a:xfrm>
          <a:prstGeom prst="rect">
            <a:avLst/>
          </a:prstGeom>
        </p:spPr>
        <p:txBody>
          <a:bodyPr anchor="t" rtlCol="false" tIns="0" lIns="0" bIns="0" rIns="0">
            <a:spAutoFit/>
          </a:bodyPr>
          <a:lstStyle/>
          <a:p>
            <a:pPr algn="just">
              <a:lnSpc>
                <a:spcPts val="2230"/>
              </a:lnSpc>
            </a:pPr>
            <a:r>
              <a:rPr lang="en-US" sz="1592">
                <a:solidFill>
                  <a:srgbClr val="FFFFFF"/>
                </a:solidFill>
                <a:latin typeface="Poppins"/>
                <a:ea typeface="Poppins"/>
                <a:cs typeface="Poppins"/>
                <a:sym typeface="Poppins"/>
              </a:rPr>
              <a:t>The Decorator pattern allows you to add additional features to car objects without changing their basic structure. Advantages of using Decorator:</a:t>
            </a:r>
          </a:p>
          <a:p>
            <a:pPr algn="just">
              <a:lnSpc>
                <a:spcPts val="2230"/>
              </a:lnSpc>
            </a:pPr>
          </a:p>
          <a:p>
            <a:pPr algn="just">
              <a:lnSpc>
                <a:spcPts val="2230"/>
              </a:lnSpc>
            </a:pPr>
            <a:r>
              <a:rPr lang="en-US" sz="1592">
                <a:solidFill>
                  <a:srgbClr val="FFFFFF"/>
                </a:solidFill>
                <a:latin typeface="Poppins"/>
                <a:ea typeface="Poppins"/>
                <a:cs typeface="Poppins"/>
                <a:sym typeface="Poppins"/>
              </a:rPr>
              <a:t>Flexibility: You can easily add or remove features (sunroof, sport package) as needed without changing the original class of the car.</a:t>
            </a:r>
          </a:p>
          <a:p>
            <a:pPr algn="just">
              <a:lnSpc>
                <a:spcPts val="2230"/>
              </a:lnSpc>
            </a:pPr>
            <a:r>
              <a:rPr lang="en-US" sz="1592">
                <a:solidFill>
                  <a:srgbClr val="FFFFFF"/>
                </a:solidFill>
                <a:latin typeface="Poppins"/>
                <a:ea typeface="Poppins"/>
                <a:cs typeface="Poppins"/>
                <a:sym typeface="Poppins"/>
              </a:rPr>
              <a:t>Composition: Multiple Decorators can be combined to create unique vehicle configurations.</a:t>
            </a:r>
          </a:p>
          <a:p>
            <a:pPr algn="just">
              <a:lnSpc>
                <a:spcPts val="2230"/>
              </a:lnSpc>
            </a:pPr>
            <a:r>
              <a:rPr lang="en-US" sz="1592">
                <a:solidFill>
                  <a:srgbClr val="FFFFFF"/>
                </a:solidFill>
                <a:latin typeface="Poppins"/>
                <a:ea typeface="Poppins"/>
                <a:cs typeface="Poppins"/>
                <a:sym typeface="Poppins"/>
              </a:rPr>
              <a:t>Open/closed support: The cars code remains unchanged even if new options are added, conforming to the ‘open/closed’ principle from SOLID.</a:t>
            </a:r>
          </a:p>
          <a:p>
            <a:pPr algn="just" marL="0" indent="0" lvl="0">
              <a:lnSpc>
                <a:spcPts val="2230"/>
              </a:lnSpc>
              <a:spcBef>
                <a:spcPct val="0"/>
              </a:spcBef>
            </a:pPr>
            <a:r>
              <a:rPr lang="en-US" sz="1592">
                <a:solidFill>
                  <a:srgbClr val="FFFFFF"/>
                </a:solidFill>
                <a:latin typeface="Poppins"/>
                <a:ea typeface="Poppins"/>
                <a:cs typeface="Poppins"/>
                <a:sym typeface="Poppins"/>
              </a:rPr>
              <a:t>In this way, Decorator provides an efficient and modular way to extend the functionality of vehicles, allowing them to be customised as required.</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91919"/>
        </a:solidFill>
      </p:bgPr>
    </p:bg>
    <p:spTree>
      <p:nvGrpSpPr>
        <p:cNvPr id="1" name=""/>
        <p:cNvGrpSpPr/>
        <p:nvPr/>
      </p:nvGrpSpPr>
      <p:grpSpPr>
        <a:xfrm>
          <a:off x="0" y="0"/>
          <a:ext cx="0" cy="0"/>
          <a:chOff x="0" y="0"/>
          <a:chExt cx="0" cy="0"/>
        </a:xfrm>
      </p:grpSpPr>
      <p:grpSp>
        <p:nvGrpSpPr>
          <p:cNvPr name="Group 2" id="2"/>
          <p:cNvGrpSpPr/>
          <p:nvPr/>
        </p:nvGrpSpPr>
        <p:grpSpPr>
          <a:xfrm rot="0">
            <a:off x="305220" y="9258300"/>
            <a:ext cx="9143161" cy="2179209"/>
            <a:chOff x="0" y="0"/>
            <a:chExt cx="2408075" cy="573948"/>
          </a:xfrm>
        </p:grpSpPr>
        <p:sp>
          <p:nvSpPr>
            <p:cNvPr name="Freeform 3" id="3"/>
            <p:cNvSpPr/>
            <p:nvPr/>
          </p:nvSpPr>
          <p:spPr>
            <a:xfrm flipH="false" flipV="false" rot="0">
              <a:off x="2177" y="0"/>
              <a:ext cx="2403721" cy="573948"/>
            </a:xfrm>
            <a:custGeom>
              <a:avLst/>
              <a:gdLst/>
              <a:ahLst/>
              <a:cxnLst/>
              <a:rect r="r" b="b" t="t" l="l"/>
              <a:pathLst>
                <a:path h="573948" w="2403721">
                  <a:moveTo>
                    <a:pt x="209490" y="0"/>
                  </a:moveTo>
                  <a:lnTo>
                    <a:pt x="2397431" y="0"/>
                  </a:lnTo>
                  <a:cubicBezTo>
                    <a:pt x="2399374" y="0"/>
                    <a:pt x="2401196" y="944"/>
                    <a:pt x="2402318" y="2530"/>
                  </a:cubicBezTo>
                  <a:cubicBezTo>
                    <a:pt x="2403440" y="4117"/>
                    <a:pt x="2403721" y="6150"/>
                    <a:pt x="2403072" y="7982"/>
                  </a:cubicBezTo>
                  <a:lnTo>
                    <a:pt x="2205524" y="565966"/>
                  </a:lnTo>
                  <a:cubicBezTo>
                    <a:pt x="2203830" y="570750"/>
                    <a:pt x="2199306" y="573948"/>
                    <a:pt x="2194231" y="573948"/>
                  </a:cubicBezTo>
                  <a:lnTo>
                    <a:pt x="6290" y="573948"/>
                  </a:lnTo>
                  <a:cubicBezTo>
                    <a:pt x="4347" y="573948"/>
                    <a:pt x="2525" y="573005"/>
                    <a:pt x="1403" y="571418"/>
                  </a:cubicBezTo>
                  <a:cubicBezTo>
                    <a:pt x="282" y="569831"/>
                    <a:pt x="0" y="567798"/>
                    <a:pt x="649" y="565966"/>
                  </a:cubicBezTo>
                  <a:lnTo>
                    <a:pt x="198197" y="7982"/>
                  </a:lnTo>
                  <a:cubicBezTo>
                    <a:pt x="199891" y="3198"/>
                    <a:pt x="204415" y="0"/>
                    <a:pt x="209490" y="0"/>
                  </a:cubicBezTo>
                  <a:close/>
                </a:path>
              </a:pathLst>
            </a:custGeom>
            <a:gradFill rotWithShape="true">
              <a:gsLst>
                <a:gs pos="0">
                  <a:srgbClr val="E2F12F">
                    <a:alpha val="100000"/>
                  </a:srgbClr>
                </a:gs>
                <a:gs pos="100000">
                  <a:srgbClr val="BDE405">
                    <a:alpha val="100000"/>
                  </a:srgbClr>
                </a:gs>
              </a:gsLst>
              <a:lin ang="2700000"/>
            </a:gradFill>
          </p:spPr>
        </p:sp>
        <p:sp>
          <p:nvSpPr>
            <p:cNvPr name="TextBox 4" id="4"/>
            <p:cNvSpPr txBox="true"/>
            <p:nvPr/>
          </p:nvSpPr>
          <p:spPr>
            <a:xfrm>
              <a:off x="101600" y="-57150"/>
              <a:ext cx="2204875" cy="631098"/>
            </a:xfrm>
            <a:prstGeom prst="rect">
              <a:avLst/>
            </a:prstGeom>
          </p:spPr>
          <p:txBody>
            <a:bodyPr anchor="ctr" rtlCol="false" tIns="50800" lIns="50800" bIns="50800" rIns="50800"/>
            <a:lstStyle/>
            <a:p>
              <a:pPr algn="ctr">
                <a:lnSpc>
                  <a:spcPts val="2731"/>
                </a:lnSpc>
              </a:pPr>
            </a:p>
          </p:txBody>
        </p:sp>
      </p:grpSp>
      <p:grpSp>
        <p:nvGrpSpPr>
          <p:cNvPr name="Group 5" id="5"/>
          <p:cNvGrpSpPr/>
          <p:nvPr/>
        </p:nvGrpSpPr>
        <p:grpSpPr>
          <a:xfrm rot="0">
            <a:off x="14406505" y="2212386"/>
            <a:ext cx="11347429" cy="5003428"/>
            <a:chOff x="0" y="0"/>
            <a:chExt cx="2988623" cy="1317775"/>
          </a:xfrm>
        </p:grpSpPr>
        <p:sp>
          <p:nvSpPr>
            <p:cNvPr name="Freeform 6" id="6"/>
            <p:cNvSpPr/>
            <p:nvPr/>
          </p:nvSpPr>
          <p:spPr>
            <a:xfrm flipH="false" flipV="false" rot="0">
              <a:off x="780" y="0"/>
              <a:ext cx="2987064" cy="1317775"/>
            </a:xfrm>
            <a:custGeom>
              <a:avLst/>
              <a:gdLst/>
              <a:ahLst/>
              <a:cxnLst/>
              <a:rect r="r" b="b" t="t" l="l"/>
              <a:pathLst>
                <a:path h="1317775" w="2987064">
                  <a:moveTo>
                    <a:pt x="209243" y="0"/>
                  </a:moveTo>
                  <a:lnTo>
                    <a:pt x="2981021" y="0"/>
                  </a:lnTo>
                  <a:cubicBezTo>
                    <a:pt x="2982728" y="0"/>
                    <a:pt x="2984351" y="746"/>
                    <a:pt x="2985462" y="2042"/>
                  </a:cubicBezTo>
                  <a:cubicBezTo>
                    <a:pt x="2986574" y="3338"/>
                    <a:pt x="2987064" y="5055"/>
                    <a:pt x="2986804" y="6743"/>
                  </a:cubicBezTo>
                  <a:lnTo>
                    <a:pt x="2785683" y="1311032"/>
                  </a:lnTo>
                  <a:cubicBezTo>
                    <a:pt x="2785085" y="1314912"/>
                    <a:pt x="2781746" y="1317775"/>
                    <a:pt x="2777821" y="1317775"/>
                  </a:cubicBezTo>
                  <a:lnTo>
                    <a:pt x="6043" y="1317775"/>
                  </a:lnTo>
                  <a:cubicBezTo>
                    <a:pt x="4335" y="1317775"/>
                    <a:pt x="2713" y="1317029"/>
                    <a:pt x="1601" y="1315733"/>
                  </a:cubicBezTo>
                  <a:cubicBezTo>
                    <a:pt x="489" y="1314437"/>
                    <a:pt x="0" y="1312720"/>
                    <a:pt x="260" y="1311032"/>
                  </a:cubicBezTo>
                  <a:lnTo>
                    <a:pt x="201380" y="6743"/>
                  </a:lnTo>
                  <a:cubicBezTo>
                    <a:pt x="201978" y="2863"/>
                    <a:pt x="205317" y="0"/>
                    <a:pt x="209243" y="0"/>
                  </a:cubicBezTo>
                  <a:close/>
                </a:path>
              </a:pathLst>
            </a:custGeom>
            <a:gradFill rotWithShape="true">
              <a:gsLst>
                <a:gs pos="0">
                  <a:srgbClr val="E2F12F">
                    <a:alpha val="100000"/>
                  </a:srgbClr>
                </a:gs>
                <a:gs pos="100000">
                  <a:srgbClr val="BDE405">
                    <a:alpha val="100000"/>
                  </a:srgbClr>
                </a:gs>
              </a:gsLst>
              <a:lin ang="2700000"/>
            </a:gradFill>
          </p:spPr>
        </p:sp>
        <p:sp>
          <p:nvSpPr>
            <p:cNvPr name="TextBox 7" id="7"/>
            <p:cNvSpPr txBox="true"/>
            <p:nvPr/>
          </p:nvSpPr>
          <p:spPr>
            <a:xfrm>
              <a:off x="101600" y="-57150"/>
              <a:ext cx="2785423" cy="1374925"/>
            </a:xfrm>
            <a:prstGeom prst="rect">
              <a:avLst/>
            </a:prstGeom>
          </p:spPr>
          <p:txBody>
            <a:bodyPr anchor="ctr" rtlCol="false" tIns="50800" lIns="50800" bIns="50800" rIns="50800"/>
            <a:lstStyle/>
            <a:p>
              <a:pPr algn="ctr">
                <a:lnSpc>
                  <a:spcPts val="2731"/>
                </a:lnSpc>
              </a:pPr>
            </a:p>
          </p:txBody>
        </p:sp>
      </p:grpSp>
      <p:grpSp>
        <p:nvGrpSpPr>
          <p:cNvPr name="Group 8" id="8"/>
          <p:cNvGrpSpPr/>
          <p:nvPr/>
        </p:nvGrpSpPr>
        <p:grpSpPr>
          <a:xfrm rot="0">
            <a:off x="10806550" y="2843252"/>
            <a:ext cx="6193670" cy="3741697"/>
            <a:chOff x="0" y="0"/>
            <a:chExt cx="904310" cy="546309"/>
          </a:xfrm>
        </p:grpSpPr>
        <p:sp>
          <p:nvSpPr>
            <p:cNvPr name="Freeform 9" id="9"/>
            <p:cNvSpPr/>
            <p:nvPr/>
          </p:nvSpPr>
          <p:spPr>
            <a:xfrm flipH="false" flipV="false" rot="0">
              <a:off x="0" y="0"/>
              <a:ext cx="904310" cy="546309"/>
            </a:xfrm>
            <a:custGeom>
              <a:avLst/>
              <a:gdLst/>
              <a:ahLst/>
              <a:cxnLst/>
              <a:rect r="r" b="b" t="t" l="l"/>
              <a:pathLst>
                <a:path h="546309" w="904310">
                  <a:moveTo>
                    <a:pt x="91248" y="0"/>
                  </a:moveTo>
                  <a:lnTo>
                    <a:pt x="813062" y="0"/>
                  </a:lnTo>
                  <a:cubicBezTo>
                    <a:pt x="837263" y="0"/>
                    <a:pt x="860472" y="9614"/>
                    <a:pt x="877585" y="26726"/>
                  </a:cubicBezTo>
                  <a:cubicBezTo>
                    <a:pt x="894697" y="43838"/>
                    <a:pt x="904310" y="67048"/>
                    <a:pt x="904310" y="91248"/>
                  </a:cubicBezTo>
                  <a:lnTo>
                    <a:pt x="904310" y="455061"/>
                  </a:lnTo>
                  <a:cubicBezTo>
                    <a:pt x="904310" y="479261"/>
                    <a:pt x="894697" y="502470"/>
                    <a:pt x="877585" y="519583"/>
                  </a:cubicBezTo>
                  <a:cubicBezTo>
                    <a:pt x="860472" y="536695"/>
                    <a:pt x="837263" y="546309"/>
                    <a:pt x="813062" y="546309"/>
                  </a:cubicBezTo>
                  <a:lnTo>
                    <a:pt x="91248" y="546309"/>
                  </a:lnTo>
                  <a:cubicBezTo>
                    <a:pt x="67048" y="546309"/>
                    <a:pt x="43838" y="536695"/>
                    <a:pt x="26726" y="519583"/>
                  </a:cubicBezTo>
                  <a:cubicBezTo>
                    <a:pt x="9614" y="502470"/>
                    <a:pt x="0" y="479261"/>
                    <a:pt x="0" y="455061"/>
                  </a:cubicBezTo>
                  <a:lnTo>
                    <a:pt x="0" y="91248"/>
                  </a:lnTo>
                  <a:cubicBezTo>
                    <a:pt x="0" y="67048"/>
                    <a:pt x="9614" y="43838"/>
                    <a:pt x="26726" y="26726"/>
                  </a:cubicBezTo>
                  <a:cubicBezTo>
                    <a:pt x="43838" y="9614"/>
                    <a:pt x="67048" y="0"/>
                    <a:pt x="91248" y="0"/>
                  </a:cubicBezTo>
                  <a:close/>
                </a:path>
              </a:pathLst>
            </a:custGeom>
            <a:blipFill>
              <a:blip r:embed="rId2"/>
              <a:stretch>
                <a:fillRect l="0" t="-5142" r="0" b="-5142"/>
              </a:stretch>
            </a:blipFill>
            <a:ln w="238125" cap="rnd">
              <a:gradFill>
                <a:gsLst>
                  <a:gs pos="0">
                    <a:srgbClr val="E2F12F">
                      <a:alpha val="100000"/>
                    </a:srgbClr>
                  </a:gs>
                  <a:gs pos="100000">
                    <a:srgbClr val="BDE405">
                      <a:alpha val="100000"/>
                    </a:srgbClr>
                  </a:gs>
                </a:gsLst>
                <a:lin ang="2700000"/>
              </a:gradFill>
              <a:prstDash val="solid"/>
              <a:round/>
            </a:ln>
          </p:spPr>
        </p:sp>
      </p:grpSp>
      <p:sp>
        <p:nvSpPr>
          <p:cNvPr name="Freeform 10" id="10"/>
          <p:cNvSpPr/>
          <p:nvPr/>
        </p:nvSpPr>
        <p:spPr>
          <a:xfrm flipH="false" flipV="false" rot="0">
            <a:off x="11178937" y="8764835"/>
            <a:ext cx="7520277" cy="464890"/>
          </a:xfrm>
          <a:custGeom>
            <a:avLst/>
            <a:gdLst/>
            <a:ahLst/>
            <a:cxnLst/>
            <a:rect r="r" b="b" t="t" l="l"/>
            <a:pathLst>
              <a:path h="464890" w="7520277">
                <a:moveTo>
                  <a:pt x="0" y="0"/>
                </a:moveTo>
                <a:lnTo>
                  <a:pt x="7520276" y="0"/>
                </a:lnTo>
                <a:lnTo>
                  <a:pt x="7520276" y="464890"/>
                </a:lnTo>
                <a:lnTo>
                  <a:pt x="0" y="46489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9790505" y="7471955"/>
            <a:ext cx="1617617" cy="405875"/>
          </a:xfrm>
          <a:custGeom>
            <a:avLst/>
            <a:gdLst/>
            <a:ahLst/>
            <a:cxnLst/>
            <a:rect r="r" b="b" t="t" l="l"/>
            <a:pathLst>
              <a:path h="405875" w="1617617">
                <a:moveTo>
                  <a:pt x="0" y="0"/>
                </a:moveTo>
                <a:lnTo>
                  <a:pt x="1617617" y="0"/>
                </a:lnTo>
                <a:lnTo>
                  <a:pt x="1617617" y="405875"/>
                </a:lnTo>
                <a:lnTo>
                  <a:pt x="0" y="40587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457624" y="2212386"/>
            <a:ext cx="1384517" cy="1319067"/>
          </a:xfrm>
          <a:custGeom>
            <a:avLst/>
            <a:gdLst/>
            <a:ahLst/>
            <a:cxnLst/>
            <a:rect r="r" b="b" t="t" l="l"/>
            <a:pathLst>
              <a:path h="1319067" w="1384517">
                <a:moveTo>
                  <a:pt x="0" y="0"/>
                </a:moveTo>
                <a:lnTo>
                  <a:pt x="1384518" y="0"/>
                </a:lnTo>
                <a:lnTo>
                  <a:pt x="1384518" y="1319068"/>
                </a:lnTo>
                <a:lnTo>
                  <a:pt x="0" y="131906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1716825" y="1034663"/>
            <a:ext cx="8622113" cy="2126846"/>
          </a:xfrm>
          <a:prstGeom prst="rect">
            <a:avLst/>
          </a:prstGeom>
        </p:spPr>
        <p:txBody>
          <a:bodyPr anchor="t" rtlCol="false" tIns="0" lIns="0" bIns="0" rIns="0">
            <a:spAutoFit/>
          </a:bodyPr>
          <a:lstStyle/>
          <a:p>
            <a:pPr algn="l">
              <a:lnSpc>
                <a:spcPts val="17497"/>
              </a:lnSpc>
              <a:spcBef>
                <a:spcPct val="0"/>
              </a:spcBef>
            </a:pPr>
            <a:r>
              <a:rPr lang="en-US" sz="12498" i="true">
                <a:solidFill>
                  <a:srgbClr val="FFFFFF"/>
                </a:solidFill>
                <a:latin typeface="Anton Italics"/>
                <a:ea typeface="Anton Italics"/>
                <a:cs typeface="Anton Italics"/>
                <a:sym typeface="Anton Italics"/>
              </a:rPr>
              <a:t>WHY WE NEED</a:t>
            </a:r>
          </a:p>
        </p:txBody>
      </p:sp>
      <p:sp>
        <p:nvSpPr>
          <p:cNvPr name="TextBox 14" id="14"/>
          <p:cNvSpPr txBox="true"/>
          <p:nvPr/>
        </p:nvSpPr>
        <p:spPr>
          <a:xfrm rot="0">
            <a:off x="1710334" y="2815205"/>
            <a:ext cx="8628604" cy="1289622"/>
          </a:xfrm>
          <a:prstGeom prst="rect">
            <a:avLst/>
          </a:prstGeom>
        </p:spPr>
        <p:txBody>
          <a:bodyPr anchor="t" rtlCol="false" tIns="0" lIns="0" bIns="0" rIns="0">
            <a:spAutoFit/>
          </a:bodyPr>
          <a:lstStyle/>
          <a:p>
            <a:pPr algn="l">
              <a:lnSpc>
                <a:spcPts val="10570"/>
              </a:lnSpc>
              <a:spcBef>
                <a:spcPct val="0"/>
              </a:spcBef>
            </a:pPr>
            <a:r>
              <a:rPr lang="en-US" sz="7550" i="true">
                <a:solidFill>
                  <a:srgbClr val="FFFFFF"/>
                </a:solidFill>
                <a:latin typeface="Antonio Light Italics"/>
                <a:ea typeface="Antonio Light Italics"/>
                <a:cs typeface="Antonio Light Italics"/>
                <a:sym typeface="Antonio Light Italics"/>
              </a:rPr>
              <a:t>STATE</a:t>
            </a:r>
          </a:p>
        </p:txBody>
      </p:sp>
      <p:sp>
        <p:nvSpPr>
          <p:cNvPr name="TextBox 15" id="15"/>
          <p:cNvSpPr txBox="true"/>
          <p:nvPr/>
        </p:nvSpPr>
        <p:spPr>
          <a:xfrm rot="0">
            <a:off x="1187269" y="4278322"/>
            <a:ext cx="9412045" cy="3562950"/>
          </a:xfrm>
          <a:prstGeom prst="rect">
            <a:avLst/>
          </a:prstGeom>
        </p:spPr>
        <p:txBody>
          <a:bodyPr anchor="t" rtlCol="false" tIns="0" lIns="0" bIns="0" rIns="0">
            <a:spAutoFit/>
          </a:bodyPr>
          <a:lstStyle/>
          <a:p>
            <a:pPr algn="just">
              <a:lnSpc>
                <a:spcPts val="2591"/>
              </a:lnSpc>
            </a:pPr>
            <a:r>
              <a:rPr lang="en-US" sz="1851">
                <a:solidFill>
                  <a:srgbClr val="FFFFFF"/>
                </a:solidFill>
                <a:latin typeface="Poppins"/>
                <a:ea typeface="Poppins"/>
                <a:cs typeface="Poppins"/>
                <a:sym typeface="Poppins"/>
              </a:rPr>
              <a:t>State provides vehicle status management in the car dealership, offering the following benefits:</a:t>
            </a:r>
          </a:p>
          <a:p>
            <a:pPr algn="just">
              <a:lnSpc>
                <a:spcPts val="2591"/>
              </a:lnSpc>
            </a:pPr>
          </a:p>
          <a:p>
            <a:pPr algn="just">
              <a:lnSpc>
                <a:spcPts val="2591"/>
              </a:lnSpc>
            </a:pPr>
            <a:r>
              <a:rPr lang="en-US" sz="1851">
                <a:solidFill>
                  <a:srgbClr val="FFFFFF"/>
                </a:solidFill>
                <a:latin typeface="Poppins"/>
                <a:ea typeface="Poppins"/>
                <a:cs typeface="Poppins"/>
                <a:sym typeface="Poppins"/>
              </a:rPr>
              <a:t>Behaviour change: When the state of a vehicle changes, its behaviour (availability, reservation or sale messages) also changes.</a:t>
            </a:r>
          </a:p>
          <a:p>
            <a:pPr algn="just">
              <a:lnSpc>
                <a:spcPts val="2591"/>
              </a:lnSpc>
            </a:pPr>
            <a:r>
              <a:rPr lang="en-US" sz="1851">
                <a:solidFill>
                  <a:srgbClr val="FFFFFF"/>
                </a:solidFill>
                <a:latin typeface="Poppins"/>
                <a:ea typeface="Poppins"/>
                <a:cs typeface="Poppins"/>
                <a:sym typeface="Poppins"/>
              </a:rPr>
              <a:t>Code Clarity: Each state has its own class, making the code easier to understand and maintain.</a:t>
            </a:r>
          </a:p>
          <a:p>
            <a:pPr algn="just">
              <a:lnSpc>
                <a:spcPts val="2591"/>
              </a:lnSpc>
            </a:pPr>
            <a:r>
              <a:rPr lang="en-US" sz="1851">
                <a:solidFill>
                  <a:srgbClr val="FFFFFF"/>
                </a:solidFill>
                <a:latin typeface="Poppins"/>
                <a:ea typeface="Poppins"/>
                <a:cs typeface="Poppins"/>
                <a:sym typeface="Poppins"/>
              </a:rPr>
              <a:t>Extensibility: You can add a new state by creating a new class without changing the core logic of the car.</a:t>
            </a:r>
          </a:p>
          <a:p>
            <a:pPr algn="just" marL="0" indent="0" lvl="0">
              <a:lnSpc>
                <a:spcPts val="2591"/>
              </a:lnSpc>
              <a:spcBef>
                <a:spcPct val="0"/>
              </a:spcBef>
            </a:pPr>
            <a:r>
              <a:rPr lang="en-US" sz="1851">
                <a:solidFill>
                  <a:srgbClr val="FFFFFF"/>
                </a:solidFill>
                <a:latin typeface="Poppins"/>
                <a:ea typeface="Poppins"/>
                <a:cs typeface="Poppins"/>
                <a:sym typeface="Poppins"/>
              </a:rPr>
              <a:t>In this way, State makes vehicle behaviour flexible and allows the car dealership to effectively manage the vehicle lifecycle.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DAGVtmmWOSA</dc:identifier>
  <dcterms:modified xsi:type="dcterms:W3CDTF">2011-08-01T06:04:30Z</dcterms:modified>
  <cp:revision>1</cp:revision>
  <dc:title>SDP EndTerm Zhagalbay Ye.</dc:title>
</cp:coreProperties>
</file>

<file path=docProps/thumbnail.jpeg>
</file>